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Dny pro duši </a:t>
            </a:r>
            <a:r>
              <a:rPr lang="cs-CZ" dirty="0" smtClean="0"/>
              <a:t>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Jeníkov u </a:t>
            </a:r>
            <a:r>
              <a:rPr lang="cs-CZ" dirty="0"/>
              <a:t>H</a:t>
            </a:r>
            <a:r>
              <a:rPr lang="cs-CZ" dirty="0" smtClean="0"/>
              <a:t>linska </a:t>
            </a:r>
          </a:p>
          <a:p>
            <a:r>
              <a:rPr lang="cs-CZ" dirty="0"/>
              <a:t>č</a:t>
            </a:r>
            <a:r>
              <a:rPr lang="cs-CZ" dirty="0" smtClean="0"/>
              <a:t>erven </a:t>
            </a:r>
            <a:r>
              <a:rPr lang="cs-CZ" dirty="0" smtClean="0"/>
              <a:t>2018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85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ociogram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přesně dokážu odhadnout své místo ve třídě?</a:t>
            </a:r>
          </a:p>
          <a:p>
            <a:r>
              <a:rPr lang="cs-CZ" dirty="0" smtClean="0"/>
              <a:t>Jak moc se liší mé vidění a vidění spolužáků?</a:t>
            </a:r>
          </a:p>
          <a:p>
            <a:r>
              <a:rPr lang="cs-CZ" dirty="0" smtClean="0"/>
              <a:t>Čím si vysvětluji případný rozdíl?</a:t>
            </a:r>
          </a:p>
          <a:p>
            <a:r>
              <a:rPr lang="cs-CZ" dirty="0" smtClean="0"/>
              <a:t>Nezapomínám, že sebepodceňování je stejně nezdravé jako nepodložené sebevědomí?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1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202847"/>
              </p:ext>
            </p:extLst>
          </p:nvPr>
        </p:nvGraphicFramePr>
        <p:xfrm>
          <a:off x="1979711" y="404674"/>
          <a:ext cx="4352426" cy="5721482"/>
        </p:xfrm>
        <a:graphic>
          <a:graphicData uri="http://schemas.openxmlformats.org/drawingml/2006/table">
            <a:tbl>
              <a:tblPr/>
              <a:tblGrid>
                <a:gridCol w="1277522"/>
                <a:gridCol w="264538"/>
                <a:gridCol w="264538"/>
                <a:gridCol w="258546"/>
                <a:gridCol w="257625"/>
                <a:gridCol w="258085"/>
                <a:gridCol w="257625"/>
                <a:gridCol w="258085"/>
                <a:gridCol w="257625"/>
                <a:gridCol w="258085"/>
                <a:gridCol w="246564"/>
                <a:gridCol w="246564"/>
                <a:gridCol w="247024"/>
              </a:tblGrid>
              <a:tr h="220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BANASINSKÁ Tereza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BENKOVÁ Petra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CAHA David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CIESLAR Ondřej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DOUBRAVA Dominik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FILIPOVÁ Adéla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FLEK Tomáš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FLEKALOVÁ Kristýna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HÁJEK František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KEBLOVSKÁ Lucie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KIRCHNER Šimon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KLIMENT Jonáš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KLINGER Jan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KOPECKÁ Magdaléna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KOUT Miroslav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KOZLÍKOVÁ Karolína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LUČIVŇÁKOVÁ Helena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MICHÁLKOVÁ Eliška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MUCHOVÁ Petra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NĚMEC Jakub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NOVÁKOVÁ Marie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PUNAR Kamil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REJFKOVÁ Lucie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SIEGEL Martin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57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700" kern="150">
                          <a:effectLst/>
                          <a:latin typeface="Calibri"/>
                          <a:ea typeface="Times New Roman"/>
                        </a:rPr>
                        <a:t>VOCL Petr</a:t>
                      </a:r>
                      <a:endParaRPr lang="cs-CZ" sz="7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6093" marR="26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093" marR="26093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4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557108"/>
              </p:ext>
            </p:extLst>
          </p:nvPr>
        </p:nvGraphicFramePr>
        <p:xfrm>
          <a:off x="1547665" y="260354"/>
          <a:ext cx="5997859" cy="6375875"/>
        </p:xfrm>
        <a:graphic>
          <a:graphicData uri="http://schemas.openxmlformats.org/drawingml/2006/table">
            <a:tbl>
              <a:tblPr/>
              <a:tblGrid>
                <a:gridCol w="1796389"/>
                <a:gridCol w="361457"/>
                <a:gridCol w="361457"/>
                <a:gridCol w="353271"/>
                <a:gridCol w="352012"/>
                <a:gridCol w="352641"/>
                <a:gridCol w="352012"/>
                <a:gridCol w="352641"/>
                <a:gridCol w="352012"/>
                <a:gridCol w="352641"/>
                <a:gridCol w="336899"/>
                <a:gridCol w="336899"/>
                <a:gridCol w="337528"/>
              </a:tblGrid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endParaRPr lang="cs-CZ" sz="1200" kern="1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11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50" dirty="0" smtClean="0">
                          <a:effectLst/>
                          <a:latin typeface="+mn-lt"/>
                          <a:ea typeface="Times New Roman"/>
                        </a:rPr>
                        <a:t>BANASINSKÁ Tereza</a:t>
                      </a:r>
                      <a:endParaRPr lang="cs-CZ" sz="1200" kern="15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X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 dirty="0">
                          <a:effectLst/>
                          <a:latin typeface="Calibri"/>
                          <a:ea typeface="Times New Roman"/>
                        </a:rPr>
                        <a:t>BENKOVÁ Petra</a:t>
                      </a:r>
                      <a:endParaRPr lang="cs-CZ" sz="1200" kern="1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X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+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CAHA David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CIESLAR Ondřej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DOUBRAVA Dominik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FILIPOVÁ Adéla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 dirty="0">
                          <a:effectLst/>
                          <a:latin typeface="Calibri"/>
                          <a:ea typeface="Times New Roman"/>
                        </a:rPr>
                        <a:t>FLEK Tomáš</a:t>
                      </a:r>
                      <a:endParaRPr lang="cs-CZ" sz="1200" kern="1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FLEKALOVÁ Kristýna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HÁJEK František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KEBLOVSKÁ Lucie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KIRCHNER Šimon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KLIMENT Jonáš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KOPECKÁ Magdaléna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KOUT Miroslav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KOZLÍKOVÁ Karolína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LUČIVŇÁKOVÁ Helena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MICHÁLKOVÁ Eliška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MUCHOVÁ Petra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NĚMEC Jakub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NOVÁKOVÁ Marie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PUNAR Kamil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REJFKOVÁ Lucie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>
                          <a:effectLst/>
                          <a:latin typeface="Calibri"/>
                          <a:ea typeface="Times New Roman"/>
                        </a:rPr>
                        <a:t>SIEGEL Martin</a:t>
                      </a:r>
                      <a:endParaRPr lang="cs-CZ" sz="12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1200" b="1" kern="150" dirty="0">
                          <a:effectLst/>
                          <a:latin typeface="Calibri"/>
                          <a:ea typeface="Times New Roman"/>
                        </a:rPr>
                        <a:t>VOCL Petr</a:t>
                      </a:r>
                      <a:endParaRPr lang="cs-CZ" sz="1200" kern="1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X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44080" marR="44080" marT="0" marB="0" anchor="ctr">
                    <a:lnL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7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449465"/>
              </p:ext>
            </p:extLst>
          </p:nvPr>
        </p:nvGraphicFramePr>
        <p:xfrm>
          <a:off x="395544" y="260644"/>
          <a:ext cx="8280900" cy="5976673"/>
        </p:xfrm>
        <a:graphic>
          <a:graphicData uri="http://schemas.openxmlformats.org/drawingml/2006/table">
            <a:tbl>
              <a:tblPr firstRow="1" firstCol="1" bandRow="1"/>
              <a:tblGrid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  <a:gridCol w="306700"/>
              </a:tblGrid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>cm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  <a:t/>
                      </a:r>
                      <a:b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ahoma"/>
                        </a:rPr>
                      </a:b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V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Ý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K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V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Ý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K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14,5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V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Ý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13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K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V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Ý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K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22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C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M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1,5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1,5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19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14,5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13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16,5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18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20,5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8,5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471" marR="3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07750"/>
              </p:ext>
            </p:extLst>
          </p:nvPr>
        </p:nvGraphicFramePr>
        <p:xfrm>
          <a:off x="2123728" y="332644"/>
          <a:ext cx="4183579" cy="5793525"/>
        </p:xfrm>
        <a:graphic>
          <a:graphicData uri="http://schemas.openxmlformats.org/drawingml/2006/table">
            <a:tbl>
              <a:tblPr firstRow="1" firstCol="1" bandRow="1"/>
              <a:tblGrid>
                <a:gridCol w="1564831"/>
                <a:gridCol w="436458"/>
                <a:gridCol w="436458"/>
                <a:gridCol w="436458"/>
                <a:gridCol w="436458"/>
                <a:gridCol w="436458"/>
                <a:gridCol w="436458"/>
              </a:tblGrid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BANASINSKÁ Tereza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BENKOVÁ Petra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CAHA David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CIESLAR Ondřej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DOUBRAVA Dominik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FILIPOVÁ Adéla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16,5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FLEK Tomáš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FLEKALOVÁ Kristýna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HÁJEK František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KEBLOVSKÁ Lucie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KIRCHNER Šimon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KLIMENT Jonáš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16,5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KOPECKÁ Magdaléna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KOUT Miroslav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KOZLÍKOVÁ Karolína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LUČIVŇÁKOVÁ Helena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15,5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MICHÁLKOVÁ Eliška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MUCHOVÁ Petra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NĚMEC Jakub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NOVÁKOVÁ Marie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15,5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PUNAR Kamil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REJFKOVÁ Lucie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SIEGEL Martin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VOCL Petr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1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115"/>
                        </a:spcAft>
                      </a:pPr>
                      <a:r>
                        <a:rPr lang="cs-CZ" sz="800" kern="1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 kern="1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 i="1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06" marR="5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619622"/>
              </p:ext>
            </p:extLst>
          </p:nvPr>
        </p:nvGraphicFramePr>
        <p:xfrm>
          <a:off x="1043619" y="548680"/>
          <a:ext cx="6768738" cy="5744524"/>
        </p:xfrm>
        <a:graphic>
          <a:graphicData uri="http://schemas.openxmlformats.org/drawingml/2006/table">
            <a:tbl>
              <a:tblPr firstRow="1" firstCol="1" bandRow="1"/>
              <a:tblGrid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260336"/>
                <a:gridCol w="374212"/>
                <a:gridCol w="146462"/>
                <a:gridCol w="260336"/>
              </a:tblGrid>
              <a:tr h="114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UPŘÍMNOST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ZDVOŘILOST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TAJEMNOST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TVOŘIVOST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8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VULGARITA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046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058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22,5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16,5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236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263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456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16,5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468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487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564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573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741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745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777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789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847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852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896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952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963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20,5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945" marR="33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002548"/>
              </p:ext>
            </p:extLst>
          </p:nvPr>
        </p:nvGraphicFramePr>
        <p:xfrm>
          <a:off x="1043618" y="332656"/>
          <a:ext cx="6624722" cy="5862246"/>
        </p:xfrm>
        <a:graphic>
          <a:graphicData uri="http://schemas.openxmlformats.org/drawingml/2006/table">
            <a:tbl>
              <a:tblPr bandRow="1"/>
              <a:tblGrid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  <a:gridCol w="254797"/>
              </a:tblGrid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PÍLE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AGRESIVITA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ELEGANCE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SMYSL p. HUMOR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DĚTINSKOST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046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058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263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456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468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487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564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573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741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745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777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789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847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852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896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952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963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149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</a:t>
                      </a:r>
                      <a:endParaRPr lang="cs-CZ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endParaRPr lang="cs-CZ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1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/>
              <a:t>A – počet „+“ udělených třídou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i="1" dirty="0"/>
              <a:t>B</a:t>
            </a:r>
            <a:r>
              <a:rPr lang="cs-CZ" dirty="0"/>
              <a:t> – pořadí na základě plusů udělené třídou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C</a:t>
            </a:r>
            <a:r>
              <a:rPr lang="cs-CZ" dirty="0"/>
              <a:t> – počet „-“ udělených jedincem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i="1" dirty="0"/>
              <a:t>D</a:t>
            </a:r>
            <a:r>
              <a:rPr lang="cs-CZ" dirty="0"/>
              <a:t> – pořadí na základě mínusů udělených jedincem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2127</Words>
  <Application>Microsoft Office PowerPoint</Application>
  <PresentationFormat>Předvádění na obrazovce (4:3)</PresentationFormat>
  <Paragraphs>2619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Dny pro duši 2018</vt:lpstr>
      <vt:lpstr>Sociogram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Dny pro duši 2017</dc:title>
  <dc:creator>Pavel Tobek</dc:creator>
  <cp:lastModifiedBy>Pavel Tobek</cp:lastModifiedBy>
  <cp:revision>5</cp:revision>
  <dcterms:created xsi:type="dcterms:W3CDTF">2017-06-23T09:07:19Z</dcterms:created>
  <dcterms:modified xsi:type="dcterms:W3CDTF">2018-09-11T05:16:19Z</dcterms:modified>
</cp:coreProperties>
</file>