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82" r:id="rId6"/>
    <p:sldId id="278" r:id="rId7"/>
    <p:sldId id="279" r:id="rId8"/>
    <p:sldId id="280" r:id="rId9"/>
    <p:sldId id="281" r:id="rId10"/>
    <p:sldId id="284" r:id="rId11"/>
    <p:sldId id="285" r:id="rId12"/>
    <p:sldId id="287" r:id="rId13"/>
    <p:sldId id="283" r:id="rId14"/>
    <p:sldId id="286" r:id="rId15"/>
    <p:sldId id="269" r:id="rId16"/>
  </p:sldIdLst>
  <p:sldSz cx="12187238" cy="6859588"/>
  <p:notesSz cx="6858000" cy="9144000"/>
  <p:defaultTextStyle>
    <a:defPPr rtl="0">
      <a:defRPr lang="cs-CZ"/>
    </a:defPPr>
    <a:lvl1pPr marL="0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3217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6433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9651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2868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16085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39301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62517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85733" algn="l" defTabSz="8464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9" autoAdjust="0"/>
    <p:restoredTop sz="94599" autoAdjust="0"/>
  </p:normalViewPr>
  <p:slideViewPr>
    <p:cSldViewPr>
      <p:cViewPr varScale="1">
        <p:scale>
          <a:sx n="88" d="100"/>
          <a:sy n="88" d="100"/>
        </p:scale>
        <p:origin x="-523" y="-82"/>
      </p:cViewPr>
      <p:guideLst>
        <p:guide orient="horz" pos="2161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pPr algn="r" rtl="0"/>
              <a:t>14.9.2017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3217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6433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69651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2868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16085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39301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2517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85733" algn="l" defTabSz="846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2378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6744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17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617" y="1905447"/>
            <a:ext cx="9434012" cy="1625975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1922" y="3657972"/>
            <a:ext cx="9428703" cy="991306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800" cap="all" baseline="0">
                <a:solidFill>
                  <a:schemeClr val="tx2"/>
                </a:solidFill>
              </a:defRPr>
            </a:lvl1pPr>
            <a:lvl2pPr marL="42321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643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965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2868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608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930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251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573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727" y="1600571"/>
            <a:ext cx="9738477" cy="73169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727" y="4852526"/>
            <a:ext cx="9738477" cy="73169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3286" y="435079"/>
            <a:ext cx="1168249" cy="5662335"/>
          </a:xfrm>
        </p:spPr>
        <p:txBody>
          <a:bodyPr vert="eaVert" rtlCol="0"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456" y="435079"/>
            <a:ext cx="8412654" cy="566233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1845" y="990831"/>
            <a:ext cx="9343549" cy="2235719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400" b="0" cap="none" baseline="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1845" y="3734666"/>
            <a:ext cx="9343549" cy="1219483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</a:defRPr>
            </a:lvl1pPr>
            <a:lvl2pPr marL="423217" indent="0" algn="l" rtl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6433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9651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2868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6085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9301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62517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85733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495" y="3476543"/>
            <a:ext cx="7298995" cy="54877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46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7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46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7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727" y="1803818"/>
            <a:ext cx="4773335" cy="4268189"/>
          </a:xfrm>
        </p:spPr>
        <p:txBody>
          <a:bodyPr rtlCol="0">
            <a:normAutofit/>
          </a:bodyPr>
          <a:lstStyle>
            <a:lvl1pPr algn="l" rtl="0">
              <a:defRPr sz="2200"/>
            </a:lvl1pPr>
            <a:lvl2pPr algn="l" rtl="0">
              <a:defRPr sz="1800"/>
            </a:lvl2pPr>
            <a:lvl3pPr algn="l" rtl="0">
              <a:defRPr sz="1700"/>
            </a:lvl3pPr>
            <a:lvl4pPr algn="l" rtl="0">
              <a:defRPr sz="1500"/>
            </a:lvl4pPr>
            <a:lvl5pPr algn="l" rtl="0">
              <a:defRPr sz="1500"/>
            </a:lvl5pPr>
            <a:lvl6pPr algn="l" rtl="0">
              <a:defRPr sz="1700"/>
            </a:lvl6pPr>
            <a:lvl7pPr algn="l" rtl="0">
              <a:defRPr sz="1700"/>
            </a:lvl7pPr>
            <a:lvl8pPr algn="l" rtl="0">
              <a:defRPr sz="1700"/>
            </a:lvl8pPr>
            <a:lvl9pPr algn="l" rtl="0">
              <a:defRPr sz="17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182" y="1803818"/>
            <a:ext cx="4773335" cy="4268189"/>
          </a:xfrm>
        </p:spPr>
        <p:txBody>
          <a:bodyPr rtlCol="0">
            <a:normAutofit/>
          </a:bodyPr>
          <a:lstStyle>
            <a:lvl1pPr algn="l" rtl="0">
              <a:defRPr sz="2200"/>
            </a:lvl1pPr>
            <a:lvl2pPr algn="l" rtl="0">
              <a:defRPr sz="1800"/>
            </a:lvl2pPr>
            <a:lvl3pPr algn="l" rtl="0">
              <a:defRPr sz="1700"/>
            </a:lvl3pPr>
            <a:lvl4pPr algn="l" rtl="0">
              <a:defRPr sz="1500"/>
            </a:lvl4pPr>
            <a:lvl5pPr algn="l" rtl="0">
              <a:defRPr sz="1500"/>
            </a:lvl5pPr>
            <a:lvl6pPr algn="l" rtl="0">
              <a:defRPr sz="1700"/>
            </a:lvl6pPr>
            <a:lvl7pPr algn="l" rtl="0">
              <a:defRPr sz="1700"/>
            </a:lvl7pPr>
            <a:lvl8pPr algn="l" rtl="0">
              <a:defRPr sz="1700" baseline="0"/>
            </a:lvl8pPr>
            <a:lvl9pPr algn="l" rtl="0">
              <a:defRPr sz="17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786" y="1803821"/>
            <a:ext cx="4769186" cy="711365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23217" indent="0" algn="l" rtl="0">
              <a:buNone/>
              <a:defRPr sz="1800" b="1"/>
            </a:lvl2pPr>
            <a:lvl3pPr marL="846433" indent="0" algn="l" rtl="0">
              <a:buNone/>
              <a:defRPr sz="1700" b="1"/>
            </a:lvl3pPr>
            <a:lvl4pPr marL="1269651" indent="0" algn="l" rtl="0">
              <a:buNone/>
              <a:defRPr sz="1500" b="1"/>
            </a:lvl4pPr>
            <a:lvl5pPr marL="1692868" indent="0" algn="l" rtl="0">
              <a:buNone/>
              <a:defRPr sz="1500" b="1"/>
            </a:lvl5pPr>
            <a:lvl6pPr marL="2116085" indent="0" algn="l" rtl="0">
              <a:buNone/>
              <a:defRPr sz="1500" b="1"/>
            </a:lvl6pPr>
            <a:lvl7pPr marL="2539301" indent="0" algn="l" rtl="0">
              <a:buNone/>
              <a:defRPr sz="1500" b="1"/>
            </a:lvl7pPr>
            <a:lvl8pPr marL="2962517" indent="0" algn="l" rtl="0">
              <a:buNone/>
              <a:defRPr sz="1500" b="1"/>
            </a:lvl8pPr>
            <a:lvl9pPr marL="3385733" indent="0" algn="l" rtl="0">
              <a:buNone/>
              <a:defRPr sz="15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727" y="2515186"/>
            <a:ext cx="4773335" cy="3556823"/>
          </a:xfrm>
        </p:spPr>
        <p:txBody>
          <a:bodyPr rtlCol="0">
            <a:normAutofit/>
          </a:bodyPr>
          <a:lstStyle>
            <a:lvl1pPr algn="l" rtl="0">
              <a:spcBef>
                <a:spcPts val="1480"/>
              </a:spcBef>
              <a:defRPr sz="1800"/>
            </a:lvl1pPr>
            <a:lvl2pPr algn="l" rtl="0">
              <a:defRPr sz="1700"/>
            </a:lvl2pPr>
            <a:lvl3pPr algn="l" rtl="0">
              <a:defRPr sz="1500"/>
            </a:lvl3pPr>
            <a:lvl4pPr algn="l" rtl="0">
              <a:defRPr sz="1300"/>
            </a:lvl4pPr>
            <a:lvl5pPr algn="l" rtl="0">
              <a:defRPr sz="1300"/>
            </a:lvl5pPr>
            <a:lvl6pPr algn="l" rtl="0">
              <a:defRPr sz="1300"/>
            </a:lvl6pPr>
            <a:lvl7pPr algn="l" rtl="0">
              <a:defRPr sz="1300"/>
            </a:lvl7pPr>
            <a:lvl8pPr algn="l" rtl="0">
              <a:defRPr sz="1300"/>
            </a:lvl8pPr>
            <a:lvl9pPr algn="l" rtl="0">
              <a:defRPr sz="13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9244" y="1803821"/>
            <a:ext cx="4769186" cy="711365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23217" indent="0" algn="l" rtl="0">
              <a:buNone/>
              <a:defRPr sz="1800" b="1"/>
            </a:lvl2pPr>
            <a:lvl3pPr marL="846433" indent="0" algn="l" rtl="0">
              <a:buNone/>
              <a:defRPr sz="1700" b="1"/>
            </a:lvl3pPr>
            <a:lvl4pPr marL="1269651" indent="0" algn="l" rtl="0">
              <a:buNone/>
              <a:defRPr sz="1500" b="1"/>
            </a:lvl4pPr>
            <a:lvl5pPr marL="1692868" indent="0" algn="l" rtl="0">
              <a:buNone/>
              <a:defRPr sz="1500" b="1"/>
            </a:lvl5pPr>
            <a:lvl6pPr marL="2116085" indent="0" algn="l" rtl="0">
              <a:buNone/>
              <a:defRPr sz="1500" b="1"/>
            </a:lvl6pPr>
            <a:lvl7pPr marL="2539301" indent="0" algn="l" rtl="0">
              <a:buNone/>
              <a:defRPr sz="1500" b="1"/>
            </a:lvl7pPr>
            <a:lvl8pPr marL="2962517" indent="0" algn="l" rtl="0">
              <a:buNone/>
              <a:defRPr sz="1500" b="1"/>
            </a:lvl8pPr>
            <a:lvl9pPr marL="3385733" indent="0" algn="l" rtl="0">
              <a:buNone/>
              <a:defRPr sz="15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182" y="2515186"/>
            <a:ext cx="4773335" cy="3556823"/>
          </a:xfrm>
        </p:spPr>
        <p:txBody>
          <a:bodyPr rtlCol="0">
            <a:normAutofit/>
          </a:bodyPr>
          <a:lstStyle>
            <a:lvl1pPr algn="l" rtl="0">
              <a:spcBef>
                <a:spcPts val="1480"/>
              </a:spcBef>
              <a:defRPr sz="1800"/>
            </a:lvl1pPr>
            <a:lvl2pPr algn="l" rtl="0">
              <a:defRPr sz="1700"/>
            </a:lvl2pPr>
            <a:lvl3pPr algn="l" rtl="0">
              <a:defRPr sz="1500"/>
            </a:lvl3pPr>
            <a:lvl4pPr algn="l" rtl="0">
              <a:defRPr sz="1300"/>
            </a:lvl4pPr>
            <a:lvl5pPr algn="l" rtl="0">
              <a:defRPr sz="1300"/>
            </a:lvl5pPr>
            <a:lvl6pPr algn="l" rtl="0">
              <a:defRPr sz="1300"/>
            </a:lvl6pPr>
            <a:lvl7pPr algn="l" rtl="0">
              <a:defRPr sz="1300"/>
            </a:lvl7pPr>
            <a:lvl8pPr algn="l" rtl="0">
              <a:defRPr sz="1300"/>
            </a:lvl8pPr>
            <a:lvl9pPr algn="l" rtl="0">
              <a:defRPr sz="13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725" y="1803818"/>
            <a:ext cx="6601422" cy="4268189"/>
          </a:xfrm>
        </p:spPr>
        <p:txBody>
          <a:bodyPr rtlCol="0">
            <a:normAutofit/>
          </a:bodyPr>
          <a:lstStyle>
            <a:lvl1pPr algn="l" rtl="0">
              <a:defRPr sz="2200"/>
            </a:lvl1pPr>
            <a:lvl2pPr algn="l" rtl="0">
              <a:defRPr sz="1800"/>
            </a:lvl2pPr>
            <a:lvl3pPr algn="l" rtl="0">
              <a:defRPr sz="1700"/>
            </a:lvl3pPr>
            <a:lvl4pPr algn="l" rtl="0">
              <a:defRPr sz="1500"/>
            </a:lvl4pPr>
            <a:lvl5pPr algn="l" rtl="0">
              <a:defRPr sz="15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 baseline="0"/>
            </a:lvl8pPr>
            <a:lvl9pPr algn="l" rtl="0">
              <a:defRPr sz="15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4825" y="1803818"/>
            <a:ext cx="2843689" cy="426818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480"/>
              </a:spcBef>
              <a:buNone/>
              <a:defRPr sz="1800"/>
            </a:lvl1pPr>
            <a:lvl2pPr marL="423217" indent="0" algn="l" rtl="0">
              <a:buNone/>
              <a:defRPr sz="1100"/>
            </a:lvl2pPr>
            <a:lvl3pPr marL="846433" indent="0" algn="l" rtl="0">
              <a:buNone/>
              <a:defRPr sz="1000"/>
            </a:lvl3pPr>
            <a:lvl4pPr marL="1269651" indent="0" algn="l" rtl="0">
              <a:buNone/>
              <a:defRPr sz="800"/>
            </a:lvl4pPr>
            <a:lvl5pPr marL="1692868" indent="0" algn="l" rtl="0">
              <a:buNone/>
              <a:defRPr sz="800"/>
            </a:lvl5pPr>
            <a:lvl6pPr marL="2116085" indent="0" algn="l" rtl="0">
              <a:buNone/>
              <a:defRPr sz="800"/>
            </a:lvl6pPr>
            <a:lvl7pPr marL="2539301" indent="0" algn="l" rtl="0">
              <a:buNone/>
              <a:defRPr sz="800"/>
            </a:lvl7pPr>
            <a:lvl8pPr marL="2962517" indent="0" algn="l" rtl="0">
              <a:buNone/>
              <a:defRPr sz="800"/>
            </a:lvl8pPr>
            <a:lvl9pPr marL="3385733" indent="0" algn="l" rtl="0">
              <a:buNone/>
              <a:defRPr sz="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727" y="1803818"/>
            <a:ext cx="6601420" cy="42681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39" tIns="56419" rIns="112839" bIns="5641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570" y="1925767"/>
            <a:ext cx="6361739" cy="4024291"/>
          </a:xfrm>
          <a:solidFill>
            <a:schemeClr val="bg2"/>
          </a:solidFill>
        </p:spPr>
        <p:txBody>
          <a:bodyPr tIns="846433" rtlCol="0">
            <a:normAutofit/>
          </a:bodyPr>
          <a:lstStyle>
            <a:lvl1pPr marL="0" indent="0" algn="ctr" rtl="0">
              <a:buNone/>
              <a:defRPr sz="2200"/>
            </a:lvl1pPr>
            <a:lvl2pPr marL="423217" indent="0" algn="l" rtl="0">
              <a:buNone/>
              <a:defRPr sz="2500"/>
            </a:lvl2pPr>
            <a:lvl3pPr marL="846433" indent="0" algn="l" rtl="0">
              <a:buNone/>
              <a:defRPr sz="2200"/>
            </a:lvl3pPr>
            <a:lvl4pPr marL="1269651" indent="0" algn="l" rtl="0">
              <a:buNone/>
              <a:defRPr sz="1800"/>
            </a:lvl4pPr>
            <a:lvl5pPr marL="1692868" indent="0" algn="l" rtl="0">
              <a:buNone/>
              <a:defRPr sz="1800"/>
            </a:lvl5pPr>
            <a:lvl6pPr marL="2116085" indent="0" algn="l" rtl="0">
              <a:buNone/>
              <a:defRPr sz="1800"/>
            </a:lvl6pPr>
            <a:lvl7pPr marL="2539301" indent="0" algn="l" rtl="0">
              <a:buNone/>
              <a:defRPr sz="1800"/>
            </a:lvl7pPr>
            <a:lvl8pPr marL="2962517" indent="0" algn="l" rtl="0">
              <a:buNone/>
              <a:defRPr sz="1800"/>
            </a:lvl8pPr>
            <a:lvl9pPr marL="3385733" indent="0" algn="l" rtl="0">
              <a:buNone/>
              <a:defRPr sz="1800"/>
            </a:lvl9pPr>
          </a:lstStyle>
          <a:p>
            <a:pPr rtl="0"/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4825" y="1803819"/>
            <a:ext cx="2843689" cy="41665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480"/>
              </a:spcBef>
              <a:buNone/>
              <a:defRPr sz="1800"/>
            </a:lvl1pPr>
            <a:lvl2pPr marL="423217" indent="0" algn="l" rtl="0">
              <a:buNone/>
              <a:defRPr sz="1100"/>
            </a:lvl2pPr>
            <a:lvl3pPr marL="846433" indent="0" algn="l" rtl="0">
              <a:buNone/>
              <a:defRPr sz="1000"/>
            </a:lvl3pPr>
            <a:lvl4pPr marL="1269651" indent="0" algn="l" rtl="0">
              <a:buNone/>
              <a:defRPr sz="800"/>
            </a:lvl4pPr>
            <a:lvl5pPr marL="1692868" indent="0" algn="l" rtl="0">
              <a:buNone/>
              <a:defRPr sz="800"/>
            </a:lvl5pPr>
            <a:lvl6pPr marL="2116085" indent="0" algn="l" rtl="0">
              <a:buNone/>
              <a:defRPr sz="800"/>
            </a:lvl6pPr>
            <a:lvl7pPr marL="2539301" indent="0" algn="l" rtl="0">
              <a:buNone/>
              <a:defRPr sz="800"/>
            </a:lvl7pPr>
            <a:lvl8pPr marL="2962517" indent="0" algn="l" rtl="0">
              <a:buNone/>
              <a:defRPr sz="800"/>
            </a:lvl8pPr>
            <a:lvl9pPr marL="3385733" indent="0" algn="l" rtl="0">
              <a:buNone/>
              <a:defRPr sz="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2"/>
            <a:ext cx="12187238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42" tIns="42322" rIns="84642" bIns="42322" rtlCol="0" anchor="ctr"/>
          <a:lstStyle/>
          <a:p>
            <a:pPr algn="ctr" rtl="0"/>
            <a:endParaRPr lang="cs-CZ" sz="22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684" y="301824"/>
            <a:ext cx="11577877" cy="6255944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39" tIns="56419" rIns="112839" bIns="5641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724" y="431899"/>
            <a:ext cx="9749790" cy="1168671"/>
          </a:xfrm>
          <a:prstGeom prst="rect">
            <a:avLst/>
          </a:prstGeom>
        </p:spPr>
        <p:txBody>
          <a:bodyPr vert="horz" lIns="84642" tIns="42322" rIns="84642" bIns="42322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724" y="1803818"/>
            <a:ext cx="9749790" cy="4268189"/>
          </a:xfrm>
          <a:prstGeom prst="rect">
            <a:avLst/>
          </a:prstGeom>
        </p:spPr>
        <p:txBody>
          <a:bodyPr vert="horz" lIns="84642" tIns="42322" rIns="84642" bIns="42322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724" y="6173630"/>
            <a:ext cx="7413905" cy="304871"/>
          </a:xfrm>
          <a:prstGeom prst="rect">
            <a:avLst/>
          </a:prstGeom>
        </p:spPr>
        <p:txBody>
          <a:bodyPr vert="horz" lIns="84642" tIns="42322" rIns="84642" bIns="42322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5752" y="6173630"/>
            <a:ext cx="1218724" cy="304871"/>
          </a:xfrm>
          <a:prstGeom prst="rect">
            <a:avLst/>
          </a:prstGeom>
        </p:spPr>
        <p:txBody>
          <a:bodyPr vert="horz" lIns="84642" tIns="42322" rIns="84642" bIns="42322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14.9.2017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7595" y="6173630"/>
            <a:ext cx="710924" cy="304871"/>
          </a:xfrm>
          <a:prstGeom prst="rect">
            <a:avLst/>
          </a:prstGeom>
        </p:spPr>
        <p:txBody>
          <a:bodyPr vert="horz" lIns="84642" tIns="42322" rIns="84642" bIns="42322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846433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846433" rtl="0" eaLnBrk="1" latinLnBrk="0" hangingPunct="1">
        <a:lnSpc>
          <a:spcPct val="90000"/>
        </a:lnSpc>
        <a:spcBef>
          <a:spcPts val="1665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59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87183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507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830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153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04477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3801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63121" indent="-228536" algn="l" defTabSz="846433" rtl="0" eaLnBrk="1" latinLnBrk="0" hangingPunct="1">
        <a:lnSpc>
          <a:spcPct val="90000"/>
        </a:lnSpc>
        <a:spcBef>
          <a:spcPts val="741"/>
        </a:spcBef>
        <a:buClr>
          <a:schemeClr val="tx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217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433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651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868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085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301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2517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5733" algn="l" defTabSz="8464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x-none" smtClean="0"/>
              <a:t>Carolingian Renaissance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07543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x-none" sz="3700" smtClean="0"/>
              <a:t>Alcuin of York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I</a:t>
            </a:r>
            <a:r>
              <a:rPr lang="x-none" sz="2500" smtClean="0"/>
              <a:t>n York</a:t>
            </a:r>
            <a:r>
              <a:rPr lang="cs-CZ" sz="2500" dirty="0" smtClean="0"/>
              <a:t> –</a:t>
            </a:r>
            <a:r>
              <a:rPr lang="x-none" sz="2500" smtClean="0"/>
              <a:t> library </a:t>
            </a:r>
            <a:r>
              <a:rPr lang="cs-CZ" sz="2500" dirty="0" err="1" smtClean="0"/>
              <a:t>with</a:t>
            </a:r>
            <a:r>
              <a:rPr lang="cs-CZ" sz="2500" dirty="0" smtClean="0"/>
              <a:t> many </a:t>
            </a:r>
            <a:r>
              <a:rPr lang="x-none" sz="2500" smtClean="0"/>
              <a:t>manuscripts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x-none" sz="2500" smtClean="0"/>
              <a:t>Charlemagne </a:t>
            </a:r>
            <a:r>
              <a:rPr lang="cs-CZ" sz="2500" dirty="0" smtClean="0"/>
              <a:t>– </a:t>
            </a:r>
            <a:r>
              <a:rPr lang="cs-CZ" sz="2500" dirty="0" err="1" smtClean="0"/>
              <a:t>invitation</a:t>
            </a:r>
            <a:r>
              <a:rPr lang="cs-CZ" sz="2500" dirty="0" smtClean="0"/>
              <a:t> </a:t>
            </a:r>
            <a:r>
              <a:rPr lang="x-none" sz="2500" smtClean="0"/>
              <a:t>to come to Aachen to design a curriculum for the palace school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C</a:t>
            </a:r>
            <a:r>
              <a:rPr lang="x-none" sz="2500" smtClean="0"/>
              <a:t>ourse of study </a:t>
            </a:r>
            <a:r>
              <a:rPr lang="cs-CZ" sz="2500" dirty="0" smtClean="0"/>
              <a:t>– </a:t>
            </a:r>
            <a:r>
              <a:rPr lang="x-none" sz="2500" smtClean="0"/>
              <a:t>to train the clergy and the monks</a:t>
            </a:r>
            <a:r>
              <a:rPr lang="cs-CZ" sz="2500" dirty="0" smtClean="0"/>
              <a:t> </a:t>
            </a:r>
            <a:r>
              <a:rPr lang="x-none" sz="2500" smtClean="0"/>
              <a:t> 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Teacher</a:t>
            </a:r>
            <a:r>
              <a:rPr lang="cs-CZ" sz="2500" dirty="0" smtClean="0"/>
              <a:t> – </a:t>
            </a:r>
            <a:r>
              <a:rPr lang="cs-CZ" sz="2500" dirty="0" err="1" smtClean="0"/>
              <a:t>important</a:t>
            </a:r>
            <a:r>
              <a:rPr lang="cs-CZ" sz="2500" dirty="0" smtClean="0"/>
              <a:t> role in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cultural</a:t>
            </a:r>
            <a:r>
              <a:rPr lang="cs-CZ" sz="2500" dirty="0" smtClean="0"/>
              <a:t> 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educational</a:t>
            </a:r>
            <a:r>
              <a:rPr lang="cs-CZ" sz="2500" dirty="0" smtClean="0"/>
              <a:t> </a:t>
            </a:r>
            <a:r>
              <a:rPr lang="cs-CZ" sz="2500" dirty="0" err="1" smtClean="0"/>
              <a:t>revival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endParaRPr lang="x-none" sz="250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2742" y="1041304"/>
            <a:ext cx="5609292" cy="413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216033" y="1133172"/>
            <a:ext cx="5399898" cy="391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Thank you for attention.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dirty="0" err="1" smtClean="0"/>
              <a:t>Ponerová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Kopecká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392412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3700" dirty="0" smtClean="0"/>
              <a:t>V</a:t>
            </a:r>
            <a:r>
              <a:rPr lang="x-none" sz="3700" smtClean="0"/>
              <a:t>ocabulary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Required – požadovaný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Implement – uskutečnit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Commited – odevzdaný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Exclude – vyloučit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Skirmish – šarvátka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cs-CZ" sz="2500" dirty="0" err="1" smtClean="0"/>
              <a:t>Marks</a:t>
            </a:r>
            <a:r>
              <a:rPr lang="cs-CZ" sz="2500" dirty="0" smtClean="0"/>
              <a:t> – marky </a:t>
            </a:r>
            <a:endParaRPr lang="x-none" sz="250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cs-CZ" sz="2500" dirty="0" err="1" smtClean="0"/>
              <a:t>Manuscript</a:t>
            </a:r>
            <a:r>
              <a:rPr lang="cs-CZ" sz="2500" dirty="0" smtClean="0"/>
              <a:t> - rukopis</a:t>
            </a:r>
            <a:endParaRPr lang="x-none" sz="2500" smtClean="0"/>
          </a:p>
          <a:p>
            <a:pPr lvl="0">
              <a:buSzPct val="45000"/>
              <a:buFont typeface="StarSymbol"/>
              <a:buChar char="●"/>
            </a:pPr>
            <a:endParaRPr lang="x-none" sz="250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805628" y="1773226"/>
            <a:ext cx="5543894" cy="4268189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x-none" sz="2500" smtClean="0"/>
              <a:t>Struggled to achieve – snažil se dosáhnout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Establish</a:t>
            </a:r>
            <a:r>
              <a:rPr lang="cs-CZ" sz="2500" dirty="0" smtClean="0"/>
              <a:t> – založit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Occupied</a:t>
            </a:r>
            <a:r>
              <a:rPr lang="cs-CZ" sz="2500" dirty="0" smtClean="0"/>
              <a:t> </a:t>
            </a:r>
            <a:r>
              <a:rPr lang="cs-CZ" sz="2500" dirty="0" err="1" smtClean="0"/>
              <a:t>himself</a:t>
            </a:r>
            <a:r>
              <a:rPr lang="cs-CZ" sz="2500" dirty="0" smtClean="0"/>
              <a:t> </a:t>
            </a:r>
            <a:r>
              <a:rPr lang="cs-CZ" sz="2500" dirty="0" err="1" smtClean="0"/>
              <a:t>with</a:t>
            </a:r>
            <a:r>
              <a:rPr lang="cs-CZ" sz="2500" dirty="0" smtClean="0"/>
              <a:t> – zabýval se</a:t>
            </a:r>
          </a:p>
          <a:p>
            <a:pPr lvl="0">
              <a:buSzPct val="45000"/>
              <a:buFont typeface="StarSymbol"/>
              <a:buChar char="●"/>
            </a:pPr>
            <a:r>
              <a:rPr lang="x-none" sz="2500" smtClean="0"/>
              <a:t>Duke – vévoda</a:t>
            </a:r>
          </a:p>
          <a:p>
            <a:pPr lvl="0">
              <a:buSzPct val="45000"/>
              <a:buFont typeface="StarSymbol"/>
              <a:buChar char="●"/>
            </a:pPr>
            <a:r>
              <a:rPr lang="x-none" sz="2500" smtClean="0"/>
              <a:t>Envoy – v</a:t>
            </a:r>
            <a:r>
              <a:rPr lang="cs-CZ" sz="2500" dirty="0" err="1" smtClean="0"/>
              <a:t>elvyslanec</a:t>
            </a:r>
            <a:endParaRPr lang="cs-CZ" sz="25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3700" dirty="0" err="1" smtClean="0"/>
              <a:t>Charlemagne’s</a:t>
            </a:r>
            <a:r>
              <a:rPr lang="cs-CZ" sz="3700" dirty="0" smtClean="0"/>
              <a:t> </a:t>
            </a:r>
            <a:r>
              <a:rPr lang="cs-CZ" sz="3700" dirty="0" err="1" smtClean="0"/>
              <a:t>reforms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Government</a:t>
            </a:r>
            <a:r>
              <a:rPr lang="cs-CZ" sz="2500" dirty="0" smtClean="0"/>
              <a:t> 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administration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Education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Literature</a:t>
            </a:r>
            <a:endParaRPr lang="x-none" sz="250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3700" dirty="0" err="1" smtClean="0"/>
              <a:t>Counties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Frankish Empir</a:t>
            </a:r>
            <a:r>
              <a:rPr lang="cs-CZ" sz="2500" dirty="0" smtClean="0"/>
              <a:t>e</a:t>
            </a:r>
            <a:r>
              <a:rPr lang="x-none" sz="2500" smtClean="0"/>
              <a:t> – larger and larger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x-none" sz="2500" smtClean="0"/>
              <a:t>Divited into counties</a:t>
            </a:r>
            <a:r>
              <a:rPr lang="cs-CZ" sz="2500" dirty="0" smtClean="0"/>
              <a:t> 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</a:t>
            </a:r>
            <a:r>
              <a:rPr lang="cs-CZ" sz="2500" dirty="0" err="1" smtClean="0"/>
              <a:t>Governed</a:t>
            </a:r>
            <a:r>
              <a:rPr lang="cs-CZ" sz="2500" dirty="0" smtClean="0"/>
              <a:t> by </a:t>
            </a:r>
            <a:r>
              <a:rPr lang="cs-CZ" sz="2500" dirty="0" err="1" smtClean="0"/>
              <a:t>counts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Counts</a:t>
            </a:r>
            <a:r>
              <a:rPr lang="cs-CZ" sz="2500" dirty="0" smtClean="0"/>
              <a:t> – </a:t>
            </a:r>
            <a:r>
              <a:rPr lang="cs-CZ" sz="2500" dirty="0" err="1" smtClean="0"/>
              <a:t>appointed</a:t>
            </a:r>
            <a:r>
              <a:rPr lang="cs-CZ" sz="2500" dirty="0" smtClean="0"/>
              <a:t> by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kings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Counts</a:t>
            </a:r>
            <a:r>
              <a:rPr lang="cs-CZ" sz="2500" dirty="0" smtClean="0"/>
              <a:t>  - </a:t>
            </a:r>
            <a:r>
              <a:rPr lang="cs-CZ" sz="2500" dirty="0" err="1" smtClean="0"/>
              <a:t>pledge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loyalty</a:t>
            </a:r>
            <a:r>
              <a:rPr lang="cs-CZ" sz="2500" dirty="0" smtClean="0"/>
              <a:t> 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military</a:t>
            </a:r>
            <a:r>
              <a:rPr lang="cs-CZ" sz="2500" dirty="0" smtClean="0"/>
              <a:t> </a:t>
            </a:r>
            <a:r>
              <a:rPr lang="cs-CZ" sz="2500" dirty="0" err="1" smtClean="0"/>
              <a:t>service</a:t>
            </a:r>
            <a:endParaRPr lang="x-none" sz="2500" smtClean="0"/>
          </a:p>
          <a:p>
            <a:pPr lvl="0">
              <a:buSzPct val="45000"/>
              <a:buFont typeface="StarSymbol"/>
              <a:buChar char="●"/>
            </a:pPr>
            <a:endParaRPr lang="x-none" sz="250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3700" dirty="0" err="1" smtClean="0"/>
              <a:t>Marks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 = </a:t>
            </a:r>
            <a:r>
              <a:rPr lang="cs-CZ" sz="2500" dirty="0" err="1" smtClean="0"/>
              <a:t>border</a:t>
            </a:r>
            <a:r>
              <a:rPr lang="cs-CZ" sz="2500" dirty="0" smtClean="0"/>
              <a:t> </a:t>
            </a:r>
            <a:r>
              <a:rPr lang="cs-CZ" sz="2500" dirty="0" err="1" smtClean="0"/>
              <a:t>areas</a:t>
            </a:r>
            <a:r>
              <a:rPr lang="cs-CZ" sz="2500" dirty="0" smtClean="0"/>
              <a:t> </a:t>
            </a:r>
            <a:r>
              <a:rPr lang="cs-CZ" sz="2500" dirty="0" err="1" smtClean="0"/>
              <a:t>with</a:t>
            </a:r>
            <a:r>
              <a:rPr lang="cs-CZ" sz="2500" dirty="0" smtClean="0"/>
              <a:t> a </a:t>
            </a:r>
            <a:r>
              <a:rPr lang="cs-CZ" sz="2500" dirty="0" err="1" smtClean="0"/>
              <a:t>different</a:t>
            </a:r>
            <a:r>
              <a:rPr lang="cs-CZ" sz="2500" dirty="0" smtClean="0"/>
              <a:t> </a:t>
            </a:r>
            <a:r>
              <a:rPr lang="cs-CZ" sz="2500" dirty="0" err="1" smtClean="0"/>
              <a:t>system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government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Under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threat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attack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Internal</a:t>
            </a:r>
            <a:r>
              <a:rPr lang="cs-CZ" sz="2500" dirty="0" smtClean="0"/>
              <a:t> </a:t>
            </a:r>
            <a:r>
              <a:rPr lang="cs-CZ" sz="2500" dirty="0" err="1" smtClean="0"/>
              <a:t>skirmishes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Required</a:t>
            </a:r>
            <a:r>
              <a:rPr lang="cs-CZ" sz="2500" dirty="0" smtClean="0"/>
              <a:t> </a:t>
            </a:r>
            <a:r>
              <a:rPr lang="cs-CZ" sz="2500" dirty="0" err="1" smtClean="0"/>
              <a:t>constant</a:t>
            </a:r>
            <a:r>
              <a:rPr lang="cs-CZ" sz="2500" dirty="0" smtClean="0"/>
              <a:t> </a:t>
            </a:r>
            <a:r>
              <a:rPr lang="cs-CZ" sz="2500" dirty="0" err="1" smtClean="0"/>
              <a:t>military</a:t>
            </a:r>
            <a:r>
              <a:rPr lang="cs-CZ" sz="2500" dirty="0" smtClean="0"/>
              <a:t> presence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Governed</a:t>
            </a:r>
            <a:r>
              <a:rPr lang="cs-CZ" sz="2500" dirty="0" smtClean="0"/>
              <a:t> by </a:t>
            </a:r>
            <a:r>
              <a:rPr lang="cs-CZ" sz="2500" dirty="0" err="1" smtClean="0"/>
              <a:t>margraves</a:t>
            </a:r>
            <a:r>
              <a:rPr lang="cs-CZ" sz="2500" dirty="0" smtClean="0"/>
              <a:t> </a:t>
            </a:r>
            <a:r>
              <a:rPr lang="cs-CZ" sz="2500" dirty="0" err="1" smtClean="0"/>
              <a:t>or</a:t>
            </a:r>
            <a:r>
              <a:rPr lang="cs-CZ" sz="2500" dirty="0" smtClean="0"/>
              <a:t> </a:t>
            </a:r>
            <a:r>
              <a:rPr lang="cs-CZ" sz="2500" dirty="0" err="1" smtClean="0"/>
              <a:t>dukes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err="1" smtClean="0"/>
              <a:t>Supervised</a:t>
            </a:r>
            <a:r>
              <a:rPr lang="cs-CZ" sz="2500" dirty="0" smtClean="0"/>
              <a:t> by </a:t>
            </a:r>
            <a:r>
              <a:rPr lang="cs-CZ" sz="2500" dirty="0" err="1" smtClean="0"/>
              <a:t>royal</a:t>
            </a:r>
            <a:r>
              <a:rPr lang="cs-CZ" sz="2500" dirty="0" smtClean="0"/>
              <a:t> </a:t>
            </a:r>
            <a:r>
              <a:rPr lang="cs-CZ" sz="2500" dirty="0" err="1" smtClean="0"/>
              <a:t>envoys</a:t>
            </a:r>
            <a:endParaRPr lang="x-none" sz="2500" smtClean="0"/>
          </a:p>
          <a:p>
            <a:pPr lvl="0">
              <a:buSzPct val="45000"/>
              <a:buFont typeface="StarSymbol"/>
              <a:buChar char="●"/>
            </a:pPr>
            <a:endParaRPr lang="x-none" sz="250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x-none" sz="3700" smtClean="0"/>
              <a:t>Reform</a:t>
            </a:r>
            <a:r>
              <a:rPr lang="cs-CZ" sz="3700" dirty="0" smtClean="0"/>
              <a:t> </a:t>
            </a:r>
            <a:r>
              <a:rPr lang="cs-CZ" sz="3700" dirty="0" err="1" smtClean="0"/>
              <a:t>of</a:t>
            </a:r>
            <a:r>
              <a:rPr lang="cs-CZ" sz="3700" dirty="0" smtClean="0"/>
              <a:t> </a:t>
            </a:r>
            <a:r>
              <a:rPr lang="cs-CZ" sz="3700" dirty="0" err="1" smtClean="0"/>
              <a:t>education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2500" dirty="0" smtClean="0"/>
              <a:t>Better education for clerks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500" dirty="0" smtClean="0"/>
              <a:t>Establishment of church and monastic schools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500" dirty="0" smtClean="0"/>
              <a:t>Focus on reading and writing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500" dirty="0" smtClean="0"/>
              <a:t>One of such schools – at Charlemagne’s court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500" dirty="0" smtClean="0"/>
              <a:t>Important teacher – Alcuin of York </a:t>
            </a:r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3700" dirty="0" err="1" smtClean="0"/>
              <a:t>Carolingian</a:t>
            </a:r>
            <a:r>
              <a:rPr lang="cs-CZ" sz="3700" dirty="0" smtClean="0"/>
              <a:t> </a:t>
            </a:r>
            <a:r>
              <a:rPr lang="cs-CZ" sz="3700" dirty="0" err="1" smtClean="0"/>
              <a:t>minuscule</a:t>
            </a:r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D</a:t>
            </a:r>
            <a:r>
              <a:rPr lang="en-US" sz="2500" dirty="0" err="1" smtClean="0"/>
              <a:t>eveloped</a:t>
            </a:r>
            <a:r>
              <a:rPr lang="en-US" sz="2500" dirty="0" smtClean="0"/>
              <a:t> as a calligraphic standard in Europe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U</a:t>
            </a:r>
            <a:r>
              <a:rPr lang="en-US" sz="2500" dirty="0" err="1" smtClean="0"/>
              <a:t>sed</a:t>
            </a:r>
            <a:r>
              <a:rPr lang="en-US" sz="2500" dirty="0" smtClean="0"/>
              <a:t> in the Holy Roman Empire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en-US" sz="2500" dirty="0" smtClean="0"/>
              <a:t>Roman half uncial and the insular scripts </a:t>
            </a:r>
            <a:endParaRPr lang="cs-CZ" sz="2500" dirty="0" smtClean="0"/>
          </a:p>
          <a:p>
            <a:pPr lvl="0">
              <a:buSzPct val="45000"/>
              <a:buFont typeface="StarSymbol"/>
              <a:buChar char="●"/>
            </a:pPr>
            <a:r>
              <a:rPr lang="cs-CZ" sz="2500" dirty="0" smtClean="0"/>
              <a:t>P</a:t>
            </a:r>
            <a:r>
              <a:rPr lang="en-US" sz="2500" dirty="0" err="1" smtClean="0"/>
              <a:t>artly</a:t>
            </a:r>
            <a:r>
              <a:rPr lang="en-US" sz="2500" dirty="0" smtClean="0"/>
              <a:t> created under the patronage of the Emperor Charlemagne</a:t>
            </a:r>
            <a:endParaRPr lang="cs-CZ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jda\Desktop\CarolingianMinusc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0243" y="7031027"/>
            <a:ext cx="2952366" cy="1410027"/>
          </a:xfrm>
          <a:prstGeom prst="rect">
            <a:avLst/>
          </a:prstGeom>
          <a:noFill/>
        </p:spPr>
      </p:pic>
      <p:pic>
        <p:nvPicPr>
          <p:cNvPr id="1028" name="Picture 4" descr="C:\Users\majda\Desktop\Freising_manuscript.jpg"/>
          <p:cNvPicPr>
            <a:picLocks noChangeAspect="1" noChangeArrowheads="1"/>
          </p:cNvPicPr>
          <p:nvPr/>
        </p:nvPicPr>
        <p:blipFill>
          <a:blip r:embed="rId4" cstate="print"/>
          <a:srcRect t="2381" r="1000"/>
          <a:stretch>
            <a:fillRect/>
          </a:stretch>
        </p:blipFill>
        <p:spPr bwMode="auto">
          <a:xfrm>
            <a:off x="3357673" y="404758"/>
            <a:ext cx="4895906" cy="608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endParaRPr lang="cs-CZ" sz="37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endParaRPr lang="x-none" sz="2500"/>
          </a:p>
        </p:txBody>
      </p:sp>
      <p:pic>
        <p:nvPicPr>
          <p:cNvPr id="4" name="Picture 3" descr="C:\Users\majda\Desktop\800px-Minuscule_caro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670" y="476784"/>
            <a:ext cx="4529206" cy="5929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64648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84</TotalTime>
  <Words>258</Words>
  <Application>Microsoft Office PowerPoint</Application>
  <PresentationFormat>Vlastní</PresentationFormat>
  <Paragraphs>61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tf02801059</vt:lpstr>
      <vt:lpstr>Carolingian Renaissance</vt:lpstr>
      <vt:lpstr>Vocabulary</vt:lpstr>
      <vt:lpstr>Charlemagne’s reforms</vt:lpstr>
      <vt:lpstr>Counties</vt:lpstr>
      <vt:lpstr>Marks</vt:lpstr>
      <vt:lpstr>Reform of education</vt:lpstr>
      <vt:lpstr>Carolingian minuscule</vt:lpstr>
      <vt:lpstr>Snímek 8</vt:lpstr>
      <vt:lpstr>Snímek 9</vt:lpstr>
      <vt:lpstr>Alcuin of York</vt:lpstr>
      <vt:lpstr>Snímek 11</vt:lpstr>
      <vt:lpstr>Thank you for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Carolingian Renaissance</dc:title>
  <dc:creator>majda</dc:creator>
  <cp:lastModifiedBy>majda</cp:lastModifiedBy>
  <cp:revision>12</cp:revision>
  <dcterms:created xsi:type="dcterms:W3CDTF">2017-09-14T20:14:53Z</dcterms:created>
  <dcterms:modified xsi:type="dcterms:W3CDTF">2017-09-14T21:43:32Z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