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D156-508A-4B7D-9439-861ED4D729A4}" type="datetimeFigureOut">
              <a:rPr lang="cs-CZ" smtClean="0"/>
              <a:pPr/>
              <a:t>14. 2. 2019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C359-5B37-455E-B9F1-81014617C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Galvanické články</a:t>
            </a:r>
          </a:p>
        </p:txBody>
      </p:sp>
      <p:pic>
        <p:nvPicPr>
          <p:cNvPr id="7170" name="Picture 2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52936"/>
            <a:ext cx="3505572" cy="3458832"/>
          </a:xfrm>
          <a:prstGeom prst="rect">
            <a:avLst/>
          </a:prstGeom>
          <a:noFill/>
        </p:spPr>
      </p:pic>
      <p:pic>
        <p:nvPicPr>
          <p:cNvPr id="7172" name="Picture 4" descr="Výsledek obrázku pro baterie"/>
          <p:cNvPicPr>
            <a:picLocks noChangeAspect="1" noChangeArrowheads="1"/>
          </p:cNvPicPr>
          <p:nvPr/>
        </p:nvPicPr>
        <p:blipFill>
          <a:blip r:embed="rId3" cstate="print"/>
          <a:srcRect l="8604" t="13913" r="13217"/>
          <a:stretch>
            <a:fillRect/>
          </a:stretch>
        </p:blipFill>
        <p:spPr bwMode="auto">
          <a:xfrm>
            <a:off x="467544" y="1772816"/>
            <a:ext cx="3629357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Galvanický článek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1800 – </a:t>
            </a:r>
            <a:r>
              <a:rPr lang="cs-CZ" b="1" dirty="0"/>
              <a:t>Alessandro Volta </a:t>
            </a:r>
            <a:r>
              <a:rPr lang="cs-CZ" dirty="0"/>
              <a:t>sestrojil první g. č.</a:t>
            </a:r>
          </a:p>
          <a:p>
            <a:r>
              <a:rPr lang="cs-CZ" b="1" dirty="0"/>
              <a:t>Funkce: </a:t>
            </a:r>
            <a:r>
              <a:rPr lang="cs-CZ" dirty="0"/>
              <a:t>přeměna chemické energie na elektrickou energii</a:t>
            </a:r>
          </a:p>
          <a:p>
            <a:r>
              <a:rPr lang="cs-CZ" b="1" dirty="0"/>
              <a:t>Dělení: </a:t>
            </a:r>
          </a:p>
          <a:p>
            <a:pPr>
              <a:buNone/>
            </a:pPr>
            <a:r>
              <a:rPr lang="cs-CZ" dirty="0"/>
              <a:t>	Primární články</a:t>
            </a:r>
          </a:p>
          <a:p>
            <a:pPr>
              <a:buNone/>
            </a:pPr>
            <a:r>
              <a:rPr lang="cs-CZ" dirty="0"/>
              <a:t>	Sekundární články</a:t>
            </a:r>
          </a:p>
          <a:p>
            <a:pPr lvl="4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6" name="Picture 2" descr="Člán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01008"/>
            <a:ext cx="2927598" cy="2458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ek obrázku pro baterie"/>
          <p:cNvPicPr>
            <a:picLocks noChangeAspect="1" noChangeArrowheads="1"/>
          </p:cNvPicPr>
          <p:nvPr/>
        </p:nvPicPr>
        <p:blipFill>
          <a:blip r:embed="rId2" cstate="print"/>
          <a:srcRect l="37327" t="28748" r="5774"/>
          <a:stretch>
            <a:fillRect/>
          </a:stretch>
        </p:blipFill>
        <p:spPr bwMode="auto">
          <a:xfrm>
            <a:off x="6950156" y="2780928"/>
            <a:ext cx="2193844" cy="184482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Primární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 vybití nepoužitelné -&gt; jen na jedno použití</a:t>
            </a:r>
          </a:p>
          <a:p>
            <a:r>
              <a:rPr lang="cs-CZ" dirty="0"/>
              <a:t>Skládá se z elektrolytu a dvou elektrod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700" dirty="0"/>
              <a:t>Například:</a:t>
            </a:r>
          </a:p>
          <a:p>
            <a:r>
              <a:rPr lang="cs-CZ" sz="2200" b="1" dirty="0"/>
              <a:t>Elektrolyt</a:t>
            </a:r>
            <a:r>
              <a:rPr lang="cs-CZ" sz="2200" dirty="0"/>
              <a:t> – zředěná kyselina sírová</a:t>
            </a:r>
          </a:p>
          <a:p>
            <a:r>
              <a:rPr lang="cs-CZ" sz="2200" b="1" dirty="0"/>
              <a:t>Kladná elektroda </a:t>
            </a:r>
            <a:r>
              <a:rPr lang="cs-CZ" sz="2200" dirty="0"/>
              <a:t>– měď</a:t>
            </a:r>
          </a:p>
          <a:p>
            <a:r>
              <a:rPr lang="cs-CZ" sz="2200" b="1" dirty="0"/>
              <a:t>Záporná elektroda </a:t>
            </a:r>
            <a:r>
              <a:rPr lang="cs-CZ" sz="2200" dirty="0"/>
              <a:t>– zinek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 – malé rozhlasové přijímače, hodinky, dálkové ovladače, kapesní svítilny,..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galvanického článku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500" dirty="0"/>
              <a:t>Ponořením elektrod do elektrolytu se zinková elektroda začne rozpouštět a do elektrolytu se dostávají </a:t>
            </a:r>
            <a:r>
              <a:rPr lang="cs-CZ" sz="2500" b="1" dirty="0"/>
              <a:t>kladné ionty zinku</a:t>
            </a:r>
            <a:r>
              <a:rPr lang="cs-CZ" sz="2500" dirty="0"/>
              <a:t>. V elektrodě zůstanou </a:t>
            </a:r>
            <a:r>
              <a:rPr lang="cs-CZ" sz="2500" b="1" dirty="0"/>
              <a:t>volné elektrony </a:t>
            </a:r>
            <a:r>
              <a:rPr lang="cs-CZ" sz="2500" dirty="0"/>
              <a:t>a proto se zinková elektroda nabíjí </a:t>
            </a:r>
            <a:r>
              <a:rPr lang="cs-CZ" sz="2500" b="1" dirty="0"/>
              <a:t>záporně</a:t>
            </a:r>
            <a:r>
              <a:rPr lang="cs-CZ" sz="2500" dirty="0"/>
              <a:t>. Měď je vůči ní </a:t>
            </a:r>
            <a:r>
              <a:rPr lang="cs-CZ" sz="2500" b="1" dirty="0"/>
              <a:t>kladná</a:t>
            </a:r>
            <a:r>
              <a:rPr lang="cs-CZ" sz="2500" dirty="0"/>
              <a:t>. </a:t>
            </a:r>
          </a:p>
          <a:p>
            <a:pPr algn="just"/>
            <a:r>
              <a:rPr lang="cs-CZ" sz="2500" dirty="0"/>
              <a:t>Mezi oběma elektrodami se objeví napětí o velikosti </a:t>
            </a:r>
            <a:r>
              <a:rPr lang="cs-CZ" sz="2500" b="1" dirty="0"/>
              <a:t>1,05 V</a:t>
            </a:r>
            <a:r>
              <a:rPr lang="cs-CZ" sz="2500" dirty="0"/>
              <a:t>.</a:t>
            </a:r>
          </a:p>
          <a:p>
            <a:pPr algn="just"/>
            <a:r>
              <a:rPr lang="cs-CZ" sz="2500" dirty="0"/>
              <a:t>Jestliže připojíme k elektrodám spotřebič, přecházejí nadbytečné elektrony ze zinkové elektrody přes spotřebič k měděné elektrodě a část jejich energie se ve spotřebiči mění (např. na světlo nebo teplo). Obvodem začne procházet </a:t>
            </a:r>
            <a:r>
              <a:rPr lang="cs-CZ" sz="2500" b="1" dirty="0"/>
              <a:t>elektrický proud</a:t>
            </a:r>
            <a:r>
              <a:rPr lang="cs-CZ" sz="25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Disociace</a:t>
            </a:r>
            <a:r>
              <a:rPr lang="cs-CZ" dirty="0"/>
              <a:t> = jev, kdy molekuly vody rozrušují vazbu atomů v molekulách kyseliny (soli, zásady), které se rozštěpí na kladné a záporné ionty.</a:t>
            </a:r>
          </a:p>
          <a:p>
            <a:r>
              <a:rPr lang="cs-CZ" b="1" dirty="0"/>
              <a:t>Depolarizátor</a:t>
            </a:r>
            <a:r>
              <a:rPr lang="cs-CZ" dirty="0"/>
              <a:t> = zabraňuje usazování zplodin na elektrodách, které vznikají v důsledku chemických reakcí, které na elektrodách probíhají.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836712"/>
            <a:ext cx="3491880" cy="236463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56592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Leclancheův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článek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Suchý článek, nejpoužívanější</a:t>
            </a:r>
          </a:p>
          <a:p>
            <a:r>
              <a:rPr lang="cs-CZ" b="1" dirty="0"/>
              <a:t>Kladná </a:t>
            </a:r>
            <a:r>
              <a:rPr lang="cs-CZ" b="1" dirty="0" err="1"/>
              <a:t>e</a:t>
            </a:r>
            <a:r>
              <a:rPr lang="cs-CZ" b="1" dirty="0"/>
              <a:t>. </a:t>
            </a:r>
            <a:r>
              <a:rPr lang="cs-CZ" dirty="0"/>
              <a:t>– uhlíková tyčinka</a:t>
            </a:r>
          </a:p>
          <a:p>
            <a:r>
              <a:rPr lang="cs-CZ" b="1" dirty="0"/>
              <a:t>Záporná </a:t>
            </a:r>
            <a:r>
              <a:rPr lang="cs-CZ" b="1" dirty="0" err="1"/>
              <a:t>e</a:t>
            </a:r>
            <a:r>
              <a:rPr lang="cs-CZ" b="1" dirty="0"/>
              <a:t>. </a:t>
            </a:r>
            <a:r>
              <a:rPr lang="cs-CZ" dirty="0"/>
              <a:t>– zinkový kalíšek</a:t>
            </a:r>
          </a:p>
          <a:p>
            <a:r>
              <a:rPr lang="cs-CZ" b="1" dirty="0"/>
              <a:t>Elektrolyt</a:t>
            </a:r>
            <a:r>
              <a:rPr lang="cs-CZ" dirty="0"/>
              <a:t> – pasta chloridu amonného</a:t>
            </a:r>
          </a:p>
          <a:p>
            <a:r>
              <a:rPr lang="cs-CZ" b="1" dirty="0"/>
              <a:t>Depolarizátor</a:t>
            </a:r>
            <a:r>
              <a:rPr lang="cs-CZ" dirty="0"/>
              <a:t> – směs oxidu manganičitého a grafitu</a:t>
            </a:r>
          </a:p>
          <a:p>
            <a:r>
              <a:rPr lang="cs-CZ" dirty="0"/>
              <a:t>Napětí </a:t>
            </a:r>
            <a:r>
              <a:rPr lang="cs-CZ" b="1" dirty="0"/>
              <a:t>1,5 V</a:t>
            </a:r>
            <a:r>
              <a:rPr lang="cs-CZ" dirty="0"/>
              <a:t>, pro větší napětí spojujeme články dohromady (např. plochá baterie)</a:t>
            </a:r>
          </a:p>
          <a:p>
            <a:r>
              <a:rPr lang="cs-CZ" dirty="0"/>
              <a:t>Dále alkalické a rtuťové články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Sekundární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akumulátory</a:t>
            </a:r>
          </a:p>
          <a:p>
            <a:r>
              <a:rPr lang="cs-CZ" b="1" dirty="0"/>
              <a:t>Funkce</a:t>
            </a:r>
            <a:r>
              <a:rPr lang="cs-CZ" dirty="0"/>
              <a:t>: shromažďuje (akumuluje) elektrickou energii, nejdříve se musí nabít </a:t>
            </a:r>
          </a:p>
          <a:p>
            <a:r>
              <a:rPr lang="cs-CZ" dirty="0"/>
              <a:t>Opakovaně použitelný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Nabíjení - vybíjení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</a:t>
            </a:r>
            <a:r>
              <a:rPr lang="cs-CZ" b="1" dirty="0"/>
              <a:t>nabíjení</a:t>
            </a:r>
            <a:r>
              <a:rPr lang="cs-CZ" dirty="0"/>
              <a:t> dodáváme elektrickou energii, která se probíhajícími reakcemi mezi elektrolytem a elektrodami mění na energii chemickou.</a:t>
            </a:r>
          </a:p>
          <a:p>
            <a:r>
              <a:rPr lang="cs-CZ" dirty="0"/>
              <a:t>Při </a:t>
            </a:r>
            <a:r>
              <a:rPr lang="cs-CZ" b="1" dirty="0"/>
              <a:t>vybíjení</a:t>
            </a:r>
            <a:r>
              <a:rPr lang="cs-CZ" dirty="0"/>
              <a:t> se chemická energie mění opět na elektrickou, která napájí daný spotřebič.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Olověný akumulátor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Nejstarší a nejpoužívanější typ akumulátoru</a:t>
            </a:r>
          </a:p>
          <a:p>
            <a:r>
              <a:rPr lang="cs-CZ" b="1" dirty="0"/>
              <a:t>Elektrody </a:t>
            </a:r>
            <a:r>
              <a:rPr lang="cs-CZ" dirty="0"/>
              <a:t>– olovo</a:t>
            </a:r>
          </a:p>
          <a:p>
            <a:r>
              <a:rPr lang="cs-CZ" b="1" dirty="0"/>
              <a:t>Elektrolyt</a:t>
            </a:r>
            <a:r>
              <a:rPr lang="cs-CZ" dirty="0"/>
              <a:t> – zředěná kyselina sírová</a:t>
            </a:r>
          </a:p>
          <a:p>
            <a:r>
              <a:rPr lang="cs-CZ" dirty="0"/>
              <a:t>Napětí </a:t>
            </a:r>
            <a:r>
              <a:rPr lang="cs-CZ" b="1" dirty="0"/>
              <a:t>1,85 – 2,1 V</a:t>
            </a:r>
          </a:p>
          <a:p>
            <a:r>
              <a:rPr lang="cs-CZ" dirty="0"/>
              <a:t>Náročný na údržbu, musí se udržovat v nabitém stavu, stav akumulátoru se zjišťuje měřením hustoty elektrolytu nebo svorkového napětí při zatížení</a:t>
            </a:r>
          </a:p>
          <a:p>
            <a:r>
              <a:rPr lang="cs-CZ" b="1" dirty="0"/>
              <a:t>Využití: </a:t>
            </a:r>
            <a:r>
              <a:rPr lang="cs-CZ" dirty="0"/>
              <a:t>automobily </a:t>
            </a:r>
          </a:p>
          <a:p>
            <a:r>
              <a:rPr lang="cs-CZ" b="1" dirty="0"/>
              <a:t>Další akumulátory: </a:t>
            </a:r>
            <a:r>
              <a:rPr lang="cs-CZ" dirty="0" err="1"/>
              <a:t>nikloželezové</a:t>
            </a:r>
            <a:r>
              <a:rPr lang="cs-CZ" dirty="0"/>
              <a:t> (</a:t>
            </a:r>
            <a:r>
              <a:rPr lang="cs-CZ" dirty="0" err="1"/>
              <a:t>NiFe</a:t>
            </a:r>
            <a:r>
              <a:rPr lang="cs-CZ" dirty="0"/>
              <a:t>), </a:t>
            </a:r>
            <a:r>
              <a:rPr lang="cs-CZ" dirty="0" err="1"/>
              <a:t>niklokadmiové</a:t>
            </a:r>
            <a:r>
              <a:rPr lang="cs-CZ" dirty="0"/>
              <a:t> (</a:t>
            </a:r>
            <a:r>
              <a:rPr lang="cs-CZ" dirty="0" err="1"/>
              <a:t>NiCd</a:t>
            </a:r>
            <a:r>
              <a:rPr lang="cs-CZ" dirty="0"/>
              <a:t>), </a:t>
            </a:r>
            <a:r>
              <a:rPr lang="cs-CZ" dirty="0" err="1"/>
              <a:t>stříbrokadmiové</a:t>
            </a:r>
            <a:r>
              <a:rPr lang="cs-CZ" dirty="0"/>
              <a:t>, </a:t>
            </a:r>
            <a:r>
              <a:rPr lang="cs-CZ" dirty="0" err="1"/>
              <a:t>stříbrozinkové</a:t>
            </a:r>
            <a:r>
              <a:rPr lang="cs-CZ" dirty="0"/>
              <a:t>,..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</TotalTime>
  <Words>376</Words>
  <Application>Microsoft Office PowerPoint</Application>
  <PresentationFormat>Předvádění na obrazovce (4:3)</PresentationFormat>
  <Paragraphs>48</Paragraphs>
  <Slides>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Galvanické články</vt:lpstr>
      <vt:lpstr>Galvanický článek</vt:lpstr>
      <vt:lpstr>Primární články</vt:lpstr>
      <vt:lpstr>Funkce galvanického článku</vt:lpstr>
      <vt:lpstr>Pojmy</vt:lpstr>
      <vt:lpstr>Leclancheův článek</vt:lpstr>
      <vt:lpstr>Sekundární články</vt:lpstr>
      <vt:lpstr>Nabíjení - vybíjení</vt:lpstr>
      <vt:lpstr>Olověný akumulátor</vt:lpstr>
    </vt:vector>
  </TitlesOfParts>
  <Company>ČSOB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Galvanické články</dc:title>
  <dc:creator>Eli</dc:creator>
  <cp:lastModifiedBy>Miriam Šuláková</cp:lastModifiedBy>
  <cp:revision>45</cp:revision>
  <dcterms:created xsi:type="dcterms:W3CDTF">2017-01-15T19:37:32Z</dcterms:created>
  <dcterms:modified xsi:type="dcterms:W3CDTF">2019-02-14T17:56:56Z</dcterms:modified>
</cp:coreProperties>
</file>