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63" r:id="rId4"/>
    <p:sldId id="262" r:id="rId5"/>
    <p:sldId id="259" r:id="rId6"/>
    <p:sldId id="260"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044" autoAdjust="0"/>
  </p:normalViewPr>
  <p:slideViewPr>
    <p:cSldViewPr>
      <p:cViewPr varScale="1">
        <p:scale>
          <a:sx n="29" d="100"/>
          <a:sy n="29" d="100"/>
        </p:scale>
        <p:origin x="75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113A23-3690-40AE-8C92-3E52F036D5EF}" type="datetimeFigureOut">
              <a:rPr lang="cs-CZ" smtClean="0"/>
              <a:t>8. 2. 2017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D8892D-F026-449C-843F-0F4BCAECCA20}"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Plazma je částečně nebo zcela ionizovaný plyn, jako celek se chová neutrálně.</a:t>
            </a:r>
          </a:p>
        </p:txBody>
      </p:sp>
      <p:sp>
        <p:nvSpPr>
          <p:cNvPr id="4" name="Zástupný symbol pro číslo snímku 3"/>
          <p:cNvSpPr>
            <a:spLocks noGrp="1"/>
          </p:cNvSpPr>
          <p:nvPr>
            <p:ph type="sldNum" sz="quarter" idx="10"/>
          </p:nvPr>
        </p:nvSpPr>
        <p:spPr/>
        <p:txBody>
          <a:bodyPr/>
          <a:lstStyle/>
          <a:p>
            <a:fld id="{81D8892D-F026-449C-843F-0F4BCAECCA20}" type="slidenum">
              <a:rPr lang="cs-CZ" smtClean="0"/>
              <a:t>3</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Dojde k němu, když intenzita elektrického pole mezi elektrodami dosáhne hodnoty potřebné pro lavinovitou ionizaci, ale zdroj tohoto pole není schopen trvale dodávat elektrický proud. Přeskok jiskry je doprovázen vznikem zvukové vlny, kterou vnímáme jako prasknutí (malé výboje) nebo ohlušující ránu (silné výboje ve zkušebnách vysokého napětí, …). Vysokou teplotou se narušuje povrch elektrod.</a:t>
            </a:r>
          </a:p>
          <a:p>
            <a:r>
              <a:rPr lang="cs-CZ" dirty="0"/>
              <a:t>Mohutným jiskrovým výbojem přírodního charakteru je blesk, kterým se během bouřky vyrovnává elektrické napětí mezi dvěma mraky nebo mrakem a zemským povrchem, které dosahuje až . Během tisíciny sekundy dosahuje proud hodnot až  a uvolňuje se energie až .</a:t>
            </a:r>
          </a:p>
          <a:p>
            <a:endParaRPr lang="cs-CZ" dirty="0"/>
          </a:p>
        </p:txBody>
      </p:sp>
      <p:sp>
        <p:nvSpPr>
          <p:cNvPr id="4" name="Zástupný symbol pro číslo snímku 3"/>
          <p:cNvSpPr>
            <a:spLocks noGrp="1"/>
          </p:cNvSpPr>
          <p:nvPr>
            <p:ph type="sldNum" sz="quarter" idx="10"/>
          </p:nvPr>
        </p:nvSpPr>
        <p:spPr/>
        <p:txBody>
          <a:bodyPr/>
          <a:lstStyle/>
          <a:p>
            <a:fld id="{81D8892D-F026-449C-843F-0F4BCAECCA20}" type="slidenum">
              <a:rPr lang="cs-CZ" smtClean="0"/>
              <a:t>4</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Můžeme</a:t>
            </a:r>
            <a:r>
              <a:rPr lang="cs-CZ" baseline="0" dirty="0"/>
              <a:t> jej</a:t>
            </a:r>
            <a:r>
              <a:rPr lang="cs-CZ" dirty="0"/>
              <a:t> realizovat elektrickým obvodem s napětím zdroje alespoň , který dává proud alespoň , dvěma uhlíkovými elektrodami a předřadným rezistorem. Přiblížíme-li elektrody k sobě a přitiskneme-li je k sobě, konce elektrod se rozžhaví a po oddálení elektrod od sebe (řádově na milimetry) způsobí tepelnou ionizaci molekul okolního vzduchu. Obvodem prochází velký elektrický proud, kterým se teplota elektrod i plazmy mezi nimi zvýší na několik tisíc kelvinů. Pro technickou praxi je tento typ výboje nejrozšířenější.</a:t>
            </a:r>
          </a:p>
        </p:txBody>
      </p:sp>
      <p:sp>
        <p:nvSpPr>
          <p:cNvPr id="4" name="Zástupný symbol pro číslo snímku 3"/>
          <p:cNvSpPr>
            <a:spLocks noGrp="1"/>
          </p:cNvSpPr>
          <p:nvPr>
            <p:ph type="sldNum" sz="quarter" idx="10"/>
          </p:nvPr>
        </p:nvSpPr>
        <p:spPr/>
        <p:txBody>
          <a:bodyPr/>
          <a:lstStyle/>
          <a:p>
            <a:fld id="{81D8892D-F026-449C-843F-0F4BCAECCA20}" type="slidenum">
              <a:rPr lang="cs-CZ" smtClean="0"/>
              <a:t>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DDFA705-8EE5-45D6-85E8-2C69183D0D4F}" type="datetimeFigureOut">
              <a:rPr lang="cs-CZ" smtClean="0"/>
              <a:pPr/>
              <a:t>8. 2. 2017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0B3A0E5-BFA3-4C4C-A373-4FC336A4AD5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DFA705-8EE5-45D6-85E8-2C69183D0D4F}" type="datetimeFigureOut">
              <a:rPr lang="cs-CZ" smtClean="0"/>
              <a:pPr/>
              <a:t>8. 2. 2017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3A0E5-BFA3-4C4C-A373-4FC336A4AD5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4900" b="1" dirty="0"/>
              <a:t>Vedení el. proudu v plynech</a:t>
            </a:r>
            <a:br>
              <a:rPr lang="cs-CZ" dirty="0"/>
            </a:br>
            <a:r>
              <a:rPr lang="cs-CZ" dirty="0"/>
              <a:t>(za normálního tlaku)</a:t>
            </a:r>
            <a:br>
              <a:rPr lang="cs-CZ" dirty="0"/>
            </a:b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a:t>Za normálních podmínek se el. proud v plynech nevyskytuje</a:t>
            </a:r>
          </a:p>
          <a:p>
            <a:r>
              <a:rPr lang="cs-CZ" dirty="0"/>
              <a:t>„Zvláštní“ podmínky musí v plynu způsobit vznik elektronů a iontů (ionizaci)</a:t>
            </a:r>
            <a:endParaRPr lang="cs-CZ" dirty="0">
              <a:solidFill>
                <a:srgbClr val="FF0000"/>
              </a:solidFill>
            </a:endParaRPr>
          </a:p>
          <a:p>
            <a:r>
              <a:rPr lang="cs-CZ" dirty="0"/>
              <a:t>Plyn se stává vodivým: - za nízkého tlaku</a:t>
            </a:r>
          </a:p>
          <a:p>
            <a:pPr>
              <a:buNone/>
            </a:pPr>
            <a:r>
              <a:rPr lang="cs-CZ" dirty="0"/>
              <a:t>                                             - v silném el. poli</a:t>
            </a:r>
          </a:p>
          <a:p>
            <a:pPr>
              <a:buNone/>
            </a:pPr>
            <a:r>
              <a:rPr lang="cs-CZ" dirty="0"/>
              <a:t>                                             - za vysoké teploty</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Elektrický výboj</a:t>
            </a:r>
          </a:p>
        </p:txBody>
      </p:sp>
      <p:sp>
        <p:nvSpPr>
          <p:cNvPr id="3" name="Zástupný symbol pro obsah 2"/>
          <p:cNvSpPr>
            <a:spLocks noGrp="1"/>
          </p:cNvSpPr>
          <p:nvPr>
            <p:ph idx="1"/>
          </p:nvPr>
        </p:nvSpPr>
        <p:spPr/>
        <p:txBody>
          <a:bodyPr>
            <a:normAutofit fontScale="92500" lnSpcReduction="20000"/>
          </a:bodyPr>
          <a:lstStyle/>
          <a:p>
            <a:r>
              <a:rPr lang="cs-CZ" dirty="0"/>
              <a:t>Tvořen elektrony a ionty</a:t>
            </a:r>
          </a:p>
          <a:p>
            <a:r>
              <a:rPr lang="cs-CZ" dirty="0"/>
              <a:t>Nesamostatný – po odebrání ionizátoru ihned zaniká</a:t>
            </a:r>
          </a:p>
          <a:p>
            <a:r>
              <a:rPr lang="cs-CZ" dirty="0"/>
              <a:t>Samostatný – udrží se i bez ionizátoru</a:t>
            </a:r>
          </a:p>
          <a:p>
            <a:r>
              <a:rPr lang="cs-CZ" dirty="0"/>
              <a:t>Podmínkou samostatného výboje je ionizace nárazem</a:t>
            </a:r>
          </a:p>
          <a:p>
            <a:r>
              <a:rPr lang="cs-CZ" dirty="0"/>
              <a:t>Při vysokých teplotách může docházet k přeměně skup. do plazmatu</a:t>
            </a:r>
          </a:p>
          <a:p>
            <a:r>
              <a:rPr lang="cs-CZ" dirty="0"/>
              <a:t>Plazma – plamen v ohni</a:t>
            </a:r>
          </a:p>
          <a:p>
            <a:pPr>
              <a:buNone/>
            </a:pPr>
            <a:r>
              <a:rPr lang="cs-CZ" dirty="0"/>
              <a:t>                   - hvězdy</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dirty="0"/>
              <a:t>Jiskrový výboj</a:t>
            </a:r>
          </a:p>
        </p:txBody>
      </p:sp>
      <p:sp>
        <p:nvSpPr>
          <p:cNvPr id="3" name="Zástupný symbol pro obsah 2"/>
          <p:cNvSpPr>
            <a:spLocks noGrp="1"/>
          </p:cNvSpPr>
          <p:nvPr>
            <p:ph idx="1"/>
          </p:nvPr>
        </p:nvSpPr>
        <p:spPr>
          <a:xfrm>
            <a:off x="467544" y="1628800"/>
            <a:ext cx="8229600" cy="4525963"/>
          </a:xfrm>
        </p:spPr>
        <p:txBody>
          <a:bodyPr>
            <a:normAutofit fontScale="92500" lnSpcReduction="10000"/>
          </a:bodyPr>
          <a:lstStyle/>
          <a:p>
            <a:r>
              <a:rPr lang="cs-CZ" dirty="0"/>
              <a:t>Silné elektrické pole způsobí vytrhávání elektronů z atomů a molekul plynu</a:t>
            </a:r>
          </a:p>
          <a:p>
            <a:r>
              <a:rPr lang="cs-CZ" dirty="0"/>
              <a:t>Nastává, když intenzita elektrického pole mezi elektrodami je dostatečné velká a dojde k tzv. lavinovité ionizaci</a:t>
            </a:r>
          </a:p>
          <a:p>
            <a:r>
              <a:rPr lang="cs-CZ" dirty="0"/>
              <a:t>Krátká doba trvání</a:t>
            </a:r>
          </a:p>
          <a:p>
            <a:r>
              <a:rPr lang="cs-CZ" dirty="0"/>
              <a:t>„Zdroj“ není schopen dodávat trvalý proud</a:t>
            </a:r>
          </a:p>
          <a:p>
            <a:r>
              <a:rPr lang="cs-CZ" dirty="0"/>
              <a:t>Zvuková vlna</a:t>
            </a:r>
          </a:p>
          <a:p>
            <a:r>
              <a:rPr lang="cs-CZ" dirty="0"/>
              <a:t>Blesk</a:t>
            </a:r>
          </a:p>
        </p:txBody>
      </p:sp>
    </p:spTree>
    <p:extLst>
      <p:ext uri="{BB962C8B-B14F-4D97-AF65-F5344CB8AC3E}">
        <p14:creationId xmlns:p14="http://schemas.microsoft.com/office/powerpoint/2010/main" val="219726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Obloukový výboj</a:t>
            </a:r>
          </a:p>
        </p:txBody>
      </p:sp>
      <p:sp>
        <p:nvSpPr>
          <p:cNvPr id="3" name="Zástupný symbol pro obsah 2"/>
          <p:cNvSpPr>
            <a:spLocks noGrp="1"/>
          </p:cNvSpPr>
          <p:nvPr>
            <p:ph idx="1"/>
          </p:nvPr>
        </p:nvSpPr>
        <p:spPr/>
        <p:txBody>
          <a:bodyPr>
            <a:normAutofit/>
          </a:bodyPr>
          <a:lstStyle/>
          <a:p>
            <a:r>
              <a:rPr lang="cs-CZ" dirty="0"/>
              <a:t>Samostatný výboj mezi dvěma rozžhavenými elektrodami</a:t>
            </a:r>
          </a:p>
          <a:p>
            <a:r>
              <a:rPr lang="cs-CZ" dirty="0"/>
              <a:t>Výboj doprovází vysoká teplota a proud</a:t>
            </a:r>
          </a:p>
          <a:p>
            <a:r>
              <a:rPr lang="cs-CZ" dirty="0"/>
              <a:t>Intenzivní světelné záření</a:t>
            </a:r>
          </a:p>
          <a:p>
            <a:r>
              <a:rPr lang="cs-CZ" dirty="0"/>
              <a:t>Využití:  vysokotlaké xenonové (sodíkové, 				rtuťové) výbojky</a:t>
            </a:r>
          </a:p>
          <a:p>
            <a:pPr>
              <a:buNone/>
            </a:pPr>
            <a:r>
              <a:rPr lang="cs-CZ" dirty="0"/>
              <a:t>			obloukové sváření kovů</a:t>
            </a:r>
          </a:p>
          <a:p>
            <a:pPr>
              <a:buNone/>
            </a:pPr>
            <a:r>
              <a:rPr lang="cs-CZ" dirty="0"/>
              <a:t>			tavné pece</a:t>
            </a:r>
          </a:p>
          <a:p>
            <a:pPr>
              <a:buNone/>
            </a:pPr>
            <a:endParaRPr lang="cs-CZ"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Koróna = trsovitý výboj </a:t>
            </a:r>
          </a:p>
        </p:txBody>
      </p:sp>
      <p:sp>
        <p:nvSpPr>
          <p:cNvPr id="3" name="Zástupný symbol pro obsah 2"/>
          <p:cNvSpPr>
            <a:spLocks noGrp="1"/>
          </p:cNvSpPr>
          <p:nvPr>
            <p:ph idx="1"/>
          </p:nvPr>
        </p:nvSpPr>
        <p:spPr/>
        <p:txBody>
          <a:bodyPr/>
          <a:lstStyle/>
          <a:p>
            <a:r>
              <a:rPr lang="cs-CZ" dirty="0"/>
              <a:t>Koróna vzniká v nehomogenním elektrickém poli – například v okolí hrotů a drátů </a:t>
            </a:r>
          </a:p>
          <a:p>
            <a:r>
              <a:rPr lang="cs-CZ" dirty="0"/>
              <a:t>Také vzniká na vedení vysokého napětí jako nežádoucí efekt a způsobuje ztráty, případně rušení televizního a rádiového signálu</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247</Words>
  <Application>Microsoft Office PowerPoint</Application>
  <PresentationFormat>Předvádění na obrazovce (4:3)</PresentationFormat>
  <Paragraphs>38</Paragraphs>
  <Slides>6</Slides>
  <Notes>3</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6</vt:i4>
      </vt:variant>
    </vt:vector>
  </HeadingPairs>
  <TitlesOfParts>
    <vt:vector size="9" baseType="lpstr">
      <vt:lpstr>Arial</vt:lpstr>
      <vt:lpstr>Calibri</vt:lpstr>
      <vt:lpstr>Motiv sady Office</vt:lpstr>
      <vt:lpstr>Vedení el. proudu v plynech (za normálního tlaku) </vt:lpstr>
      <vt:lpstr>Prezentace aplikace PowerPoint</vt:lpstr>
      <vt:lpstr>Elektrický výboj</vt:lpstr>
      <vt:lpstr>Jiskrový výboj</vt:lpstr>
      <vt:lpstr>Obloukový výboj</vt:lpstr>
      <vt:lpstr>Koróna = trsovitý výboj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Vedení el. proudu v plynech (za normálního tlaku)</dc:title>
  <dc:creator>uzivatel</dc:creator>
  <cp:lastModifiedBy>Miriam Šuláková</cp:lastModifiedBy>
  <cp:revision>30</cp:revision>
  <dcterms:created xsi:type="dcterms:W3CDTF">2017-02-04T12:32:01Z</dcterms:created>
  <dcterms:modified xsi:type="dcterms:W3CDTF">2017-02-08T19:11:53Z</dcterms:modified>
</cp:coreProperties>
</file>