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F557CA-9EB9-4B24-AA15-4B994ACDD8D1}" type="datetimeFigureOut">
              <a:rPr lang="cs-CZ" smtClean="0"/>
              <a:pPr/>
              <a:t>21.1.2015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640" y="548680"/>
            <a:ext cx="7406640" cy="1472184"/>
          </a:xfrm>
        </p:spPr>
        <p:txBody>
          <a:bodyPr/>
          <a:lstStyle/>
          <a:p>
            <a:r>
              <a:rPr lang="cs-CZ" dirty="0" smtClean="0"/>
              <a:t>Úvod do algoritmizace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7406640" cy="3312368"/>
          </a:xfrm>
        </p:spPr>
        <p:txBody>
          <a:bodyPr>
            <a:normAutofit/>
          </a:bodyPr>
          <a:lstStyle/>
          <a:p>
            <a:pPr algn="r"/>
            <a:endParaRPr lang="cs-CZ" dirty="0" smtClean="0"/>
          </a:p>
          <a:p>
            <a:r>
              <a:rPr lang="cs-CZ" dirty="0" smtClean="0"/>
              <a:t>Obsah: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Algoritmus, algoritmizace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Vlastnosti algoritmů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Zápis algoritmů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Příklady na slovní zápis algoritmů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Příklady k procvičení</a:t>
            </a:r>
            <a:endParaRPr lang="cs-CZ" dirty="0" smtClean="0"/>
          </a:p>
          <a:p>
            <a:pPr algn="r"/>
            <a:endParaRPr lang="cs-CZ" dirty="0" smtClean="0"/>
          </a:p>
          <a:p>
            <a:pPr algn="r"/>
            <a:endParaRPr lang="cs-CZ" b="1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484040" y="5589240"/>
            <a:ext cx="7406640" cy="824880"/>
          </a:xfrm>
          <a:prstGeom prst="rect">
            <a:avLst/>
          </a:prstGeom>
        </p:spPr>
        <p:txBody>
          <a:bodyPr tIns="0">
            <a:normAutofit fontScale="32500" lnSpcReduction="20000"/>
          </a:bodyPr>
          <a:lstStyle/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6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JK, 2015</a:t>
            </a:r>
            <a:endParaRPr kumimoji="0" lang="cs-CZ" sz="6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Algoritmus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jednoznačný a přesný popis řešení problému</a:t>
            </a:r>
          </a:p>
          <a:p>
            <a:r>
              <a:rPr lang="cs-CZ" b="1" dirty="0" smtClean="0"/>
              <a:t>Algoritmizace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tvorba algoritmu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algoritmu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4000" b="1" dirty="0" smtClean="0"/>
              <a:t>Determinovanost (předurčenost)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A. musí být přesný, srozumitelný a jednoznačný, tj. v každém místě je jednoznačně určen další krok a pro stejná vstupní data musí poskytovat stále stejné výsledky. (Činnost a. nesmí záviset na libovůli osoby ani na vlastnostech zařízení, které ho realizují). </a:t>
            </a:r>
          </a:p>
          <a:p>
            <a:r>
              <a:rPr lang="cs-CZ" sz="4000" b="1" dirty="0" smtClean="0"/>
              <a:t>Hromadnost</a:t>
            </a:r>
            <a:r>
              <a:rPr lang="cs-CZ" sz="4000" dirty="0" smtClean="0"/>
              <a:t> </a:t>
            </a:r>
            <a:br>
              <a:rPr lang="cs-CZ" sz="4000" dirty="0" smtClean="0"/>
            </a:br>
            <a:r>
              <a:rPr lang="cs-CZ" sz="4000" dirty="0" smtClean="0"/>
              <a:t>A. neslouží k řešení jen jedné úlohy, ale je řešením celé skupiny úloh, které se od sebe liší jen vstupními údaji. Vstupní údaje se mohou měnit v určitých mezích. </a:t>
            </a:r>
          </a:p>
          <a:p>
            <a:r>
              <a:rPr lang="cs-CZ" sz="4000" b="1" dirty="0" smtClean="0"/>
              <a:t>Resultativnost (konečnost)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Hledané výsledky musíme získat po konečném počtu kroků, a. musí po konečném počtu kroků skončit.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Zápis algoritmů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Slovně</a:t>
            </a:r>
            <a:br>
              <a:rPr lang="cs-CZ" dirty="0" smtClean="0"/>
            </a:br>
            <a:r>
              <a:rPr lang="cs-CZ" dirty="0" smtClean="0"/>
              <a:t>často není moc výhodné, nepřehledné</a:t>
            </a:r>
          </a:p>
          <a:p>
            <a:r>
              <a:rPr lang="cs-CZ" dirty="0" smtClean="0"/>
              <a:t>Graficky</a:t>
            </a:r>
            <a:br>
              <a:rPr lang="cs-CZ" dirty="0" smtClean="0"/>
            </a:br>
            <a:r>
              <a:rPr lang="cs-CZ" dirty="0" smtClean="0"/>
              <a:t>např. pomocí </a:t>
            </a:r>
            <a:r>
              <a:rPr lang="cs-CZ" b="1" dirty="0" smtClean="0"/>
              <a:t>vývojových diagramů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Algoritmizace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 smtClean="0"/>
              <a:t>Formulace problému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V této etapě je třeba přesně formulovat požadavky, určit výchozí hodnoty, požadované výsledky, jejich formu a přesnost řešení. </a:t>
            </a:r>
          </a:p>
          <a:p>
            <a:r>
              <a:rPr lang="cs-CZ" b="1" dirty="0" smtClean="0"/>
              <a:t>Analýza úlohy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Při analýze úlohy si ověříme, zda je úloha řešitelná a uděláme si první představu o jejím řešení. Dále zjistíme, zda výchozí hodnoty jsou k řešení postačující a zda má úloha více řešení. Podle charakteru úlohy vybereme nejvhodnější řešení. </a:t>
            </a:r>
          </a:p>
          <a:p>
            <a:r>
              <a:rPr lang="cs-CZ" b="1" dirty="0" smtClean="0"/>
              <a:t>Vytvoření algoritmu úlohy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Sestavíme jednoznačný sled jednotlivých operací, které je třeba provést, aby byla úloha správně vyřešena.  </a:t>
            </a:r>
            <a:r>
              <a:rPr lang="cs-CZ" b="1" dirty="0" smtClean="0"/>
              <a:t>Algoritmus přesně popisuje postup zpracování daného úkolu</a:t>
            </a:r>
            <a:r>
              <a:rPr lang="cs-CZ" dirty="0" smtClean="0"/>
              <a:t>. </a:t>
            </a:r>
          </a:p>
          <a:p>
            <a:r>
              <a:rPr lang="cs-CZ" b="1" dirty="0" smtClean="0"/>
              <a:t>Sestavení programu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Na základě algoritmu řešené úlohy sestavíme program (zdrojový text) v konkrétním programovacím jazyce.  Ze zdrojového textu se pomocí překladače do strojového kódu vytvoří spustitelný program.</a:t>
            </a:r>
          </a:p>
          <a:p>
            <a:r>
              <a:rPr lang="cs-CZ" b="1" dirty="0" smtClean="0"/>
              <a:t>Odladění programu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Cílem odladění je odstranění chyb z programu. Nejčastější chyby jsou chyby v zápise, tzv. </a:t>
            </a:r>
            <a:r>
              <a:rPr lang="cs-CZ" b="1" dirty="0" smtClean="0"/>
              <a:t>syntaktické</a:t>
            </a:r>
            <a:r>
              <a:rPr lang="cs-CZ" dirty="0" smtClean="0"/>
              <a:t> - ty odhalí překladač. </a:t>
            </a:r>
            <a:br>
              <a:rPr lang="cs-CZ" dirty="0" smtClean="0"/>
            </a:br>
            <a:r>
              <a:rPr lang="cs-CZ" dirty="0" smtClean="0"/>
              <a:t>Závažnější jsou </a:t>
            </a:r>
            <a:r>
              <a:rPr lang="cs-CZ" b="1" dirty="0" smtClean="0"/>
              <a:t>logické</a:t>
            </a:r>
            <a:r>
              <a:rPr lang="cs-CZ" dirty="0" smtClean="0"/>
              <a:t> chyby, vyplývající z nesprávně navrženého algoritmu, ty se projeví nesprávnou činností programu nebo špatnými výsledky - při odstraňování těchto chyb může pomoci ladící program </a:t>
            </a:r>
            <a:r>
              <a:rPr lang="cs-CZ" i="1" dirty="0" smtClean="0"/>
              <a:t>(debugger)</a:t>
            </a:r>
            <a:r>
              <a:rPr lang="cs-CZ" dirty="0" smtClean="0"/>
              <a:t> umožňující sledování aktuálního stavu proměnných a krokování. </a:t>
            </a:r>
            <a:br>
              <a:rPr lang="cs-CZ" dirty="0" smtClean="0"/>
            </a:br>
            <a:r>
              <a:rPr lang="cs-CZ" dirty="0" smtClean="0"/>
              <a:t>Teprve po odstranění všech druhů chyb můžeme program použít k praktickému řešení úloh.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slovního zápisu </a:t>
            </a:r>
            <a:r>
              <a:rPr lang="cs-CZ" dirty="0" err="1" smtClean="0"/>
              <a:t>alg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Příklad 1:  Algoritmus zatloukání hřebíků</a:t>
            </a:r>
          </a:p>
          <a:p>
            <a:r>
              <a:rPr lang="cs-CZ" b="1" dirty="0" smtClean="0"/>
              <a:t>Formulace problému</a:t>
            </a:r>
            <a:r>
              <a:rPr lang="cs-CZ" dirty="0" smtClean="0"/>
              <a:t>: Zatluč hřebík do desky.</a:t>
            </a:r>
          </a:p>
          <a:p>
            <a:r>
              <a:rPr lang="cs-CZ" b="1" dirty="0" smtClean="0"/>
              <a:t>Analýza úlohy </a:t>
            </a:r>
            <a:br>
              <a:rPr lang="cs-CZ" b="1" dirty="0" smtClean="0"/>
            </a:br>
            <a:r>
              <a:rPr lang="cs-CZ" i="1" dirty="0" smtClean="0"/>
              <a:t>Vstupní údaje</a:t>
            </a:r>
            <a:r>
              <a:rPr lang="cs-CZ" dirty="0" smtClean="0"/>
              <a:t>: kladivo, hřebík, deska</a:t>
            </a:r>
            <a:br>
              <a:rPr lang="cs-CZ" dirty="0" smtClean="0"/>
            </a:br>
            <a:r>
              <a:rPr lang="cs-CZ" i="1" dirty="0" smtClean="0"/>
              <a:t>Výstupní údaje</a:t>
            </a:r>
            <a:r>
              <a:rPr lang="cs-CZ" dirty="0" smtClean="0"/>
              <a:t>: hřebík zatlučen do desky</a:t>
            </a:r>
            <a:br>
              <a:rPr lang="cs-CZ" dirty="0" smtClean="0"/>
            </a:br>
            <a:r>
              <a:rPr lang="cs-CZ" i="1" dirty="0" smtClean="0"/>
              <a:t>Analýza</a:t>
            </a:r>
            <a:r>
              <a:rPr lang="cs-CZ" dirty="0" smtClean="0"/>
              <a:t>: tlouct tak dlouho, dokud není hřebík zatlučen až po hlavičku</a:t>
            </a:r>
          </a:p>
          <a:p>
            <a:r>
              <a:rPr lang="cs-CZ" b="1" dirty="0" smtClean="0"/>
              <a:t>Sestavení algoritmu – slovní popis: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Vezmi kladivo a hřebík 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Přilož hřebík k desce 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Uhoď kladivem na hlavičku 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Je hřebík zatlučen? </a:t>
            </a:r>
            <a:br>
              <a:rPr lang="cs-CZ" dirty="0" smtClean="0"/>
            </a:br>
            <a:r>
              <a:rPr lang="cs-CZ" dirty="0" smtClean="0"/>
              <a:t> ANO - pokračuj bodem 5 </a:t>
            </a:r>
            <a:br>
              <a:rPr lang="cs-CZ" dirty="0" smtClean="0"/>
            </a:br>
            <a:r>
              <a:rPr lang="cs-CZ" dirty="0" smtClean="0"/>
              <a:t> NE - vrať se na bod 3 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Ukonči činnost a odlož kladivo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slovního zápisu </a:t>
            </a:r>
            <a:r>
              <a:rPr lang="cs-CZ" dirty="0" err="1" smtClean="0"/>
              <a:t>alg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Příklad 3: Algoritmus přechodu křižovatky, řízené semaforem</a:t>
            </a:r>
          </a:p>
          <a:p>
            <a:r>
              <a:rPr lang="cs-CZ" b="1" dirty="0" smtClean="0"/>
              <a:t>Formulace problému</a:t>
            </a:r>
            <a:r>
              <a:rPr lang="cs-CZ" dirty="0" smtClean="0"/>
              <a:t>:Přejdi na druhou stranu ulice</a:t>
            </a:r>
          </a:p>
          <a:p>
            <a:r>
              <a:rPr lang="cs-CZ" b="1" dirty="0" smtClean="0"/>
              <a:t>Analýza úlohy </a:t>
            </a:r>
            <a:br>
              <a:rPr lang="cs-CZ" b="1" dirty="0" smtClean="0"/>
            </a:br>
            <a:r>
              <a:rPr lang="cs-CZ" i="1" dirty="0" smtClean="0"/>
              <a:t>Vstupní údaje</a:t>
            </a:r>
            <a:r>
              <a:rPr lang="cs-CZ" dirty="0" smtClean="0"/>
              <a:t>: přechod, semafor</a:t>
            </a:r>
            <a:br>
              <a:rPr lang="cs-CZ" dirty="0" smtClean="0"/>
            </a:br>
            <a:r>
              <a:rPr lang="cs-CZ" i="1" dirty="0" smtClean="0"/>
              <a:t>Výstupní údaje</a:t>
            </a:r>
            <a:r>
              <a:rPr lang="cs-CZ" dirty="0" smtClean="0"/>
              <a:t>: pozice na druhé straně ulice</a:t>
            </a:r>
            <a:br>
              <a:rPr lang="cs-CZ" dirty="0" smtClean="0"/>
            </a:br>
            <a:r>
              <a:rPr lang="cs-CZ" i="1" dirty="0" smtClean="0"/>
              <a:t>Analýza</a:t>
            </a:r>
            <a:r>
              <a:rPr lang="cs-CZ" dirty="0" smtClean="0"/>
              <a:t>: přes přechod se nechodí na červenou</a:t>
            </a:r>
          </a:p>
          <a:p>
            <a:r>
              <a:rPr lang="cs-CZ" b="1" dirty="0" smtClean="0"/>
              <a:t>Sestavení algoritmu – slovní popis: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Dojdi až k semaforu 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Svítí na semaforu červená? </a:t>
            </a:r>
            <a:br>
              <a:rPr lang="cs-CZ" dirty="0" smtClean="0"/>
            </a:br>
            <a:r>
              <a:rPr lang="cs-CZ" dirty="0" smtClean="0"/>
              <a:t> ANO - čekej, vrať se na bod 2 </a:t>
            </a:r>
            <a:br>
              <a:rPr lang="cs-CZ" dirty="0" smtClean="0"/>
            </a:br>
            <a:r>
              <a:rPr lang="cs-CZ" dirty="0" smtClean="0"/>
              <a:t> NE - pokračuj bodem 3 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Přejdi přes přechod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slovního zápisu </a:t>
            </a:r>
            <a:r>
              <a:rPr lang="cs-CZ" dirty="0" err="1" smtClean="0"/>
              <a:t>alg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Příklad 1: Algoritmus přípravy banánové bowle</a:t>
            </a:r>
          </a:p>
          <a:p>
            <a:r>
              <a:rPr lang="cs-CZ" b="1" dirty="0" smtClean="0"/>
              <a:t>Formulace problému</a:t>
            </a:r>
            <a:r>
              <a:rPr lang="cs-CZ" dirty="0" smtClean="0"/>
              <a:t>:  Připrav banánovou bowli.</a:t>
            </a:r>
          </a:p>
          <a:p>
            <a:r>
              <a:rPr lang="cs-CZ" b="1" dirty="0" smtClean="0"/>
              <a:t>Analýza úlohy </a:t>
            </a:r>
            <a:br>
              <a:rPr lang="cs-CZ" b="1" dirty="0" smtClean="0"/>
            </a:br>
            <a:r>
              <a:rPr lang="cs-CZ" i="1" dirty="0" smtClean="0"/>
              <a:t>Vstupní údaje</a:t>
            </a:r>
            <a:r>
              <a:rPr lang="cs-CZ" dirty="0" smtClean="0"/>
              <a:t>: 60 dkg banánů, 20 dkg práškového cukru, 4 </a:t>
            </a:r>
            <a:r>
              <a:rPr lang="cs-CZ" dirty="0" err="1" smtClean="0"/>
              <a:t>dcl</a:t>
            </a:r>
            <a:r>
              <a:rPr lang="cs-CZ" dirty="0" smtClean="0"/>
              <a:t> vína, 0,25 l sifonu, 2 lžíce rumu</a:t>
            </a:r>
            <a:br>
              <a:rPr lang="cs-CZ" dirty="0" smtClean="0"/>
            </a:br>
            <a:r>
              <a:rPr lang="cs-CZ" i="1" dirty="0" smtClean="0"/>
              <a:t>Výstupní údaje</a:t>
            </a:r>
            <a:r>
              <a:rPr lang="cs-CZ" dirty="0" smtClean="0"/>
              <a:t>: banánová bowle</a:t>
            </a:r>
            <a:br>
              <a:rPr lang="cs-CZ" dirty="0" smtClean="0"/>
            </a:br>
            <a:r>
              <a:rPr lang="cs-CZ" i="1" dirty="0" smtClean="0"/>
              <a:t>Analýza</a:t>
            </a:r>
            <a:r>
              <a:rPr lang="cs-CZ" dirty="0" smtClean="0"/>
              <a:t>: aplikovat správný postup</a:t>
            </a:r>
          </a:p>
          <a:p>
            <a:r>
              <a:rPr lang="cs-CZ" dirty="0" smtClean="0"/>
              <a:t>Sestavení algoritmu – </a:t>
            </a:r>
            <a:r>
              <a:rPr lang="cs-CZ" b="1" dirty="0" smtClean="0"/>
              <a:t>slovní popis: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Oloupej banány 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Rozkrájej je na tenká kolečka 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Dej banány do mísy a zasyp cukrem 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Přidej víno a nechej zchladit 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Před podáním přidej rum a sifon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k procvičení </a:t>
            </a:r>
            <a:br>
              <a:rPr lang="cs-CZ" dirty="0" smtClean="0"/>
            </a:br>
            <a:r>
              <a:rPr lang="cs-CZ" dirty="0" smtClean="0"/>
              <a:t>– slovní zápis algoritmů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cs-CZ" dirty="0" smtClean="0"/>
              <a:t>Napište algoritmus na přípravu čaje 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Napište algoritmus na naplnění velké kádě vodou, máte-li k dispozici konev a zdroj vody. 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Napište algoritmus na přechod z jedné místnosti do druhé (dveře jsou zavřeny, mají zámek a vy máte svazek klíčů) 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</TotalTime>
  <Words>147</Words>
  <Application>Microsoft Office PowerPoint</Application>
  <PresentationFormat>Předvádění na obrazovce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Slunovrat</vt:lpstr>
      <vt:lpstr>Úvod do algoritmizace</vt:lpstr>
      <vt:lpstr>Úvod</vt:lpstr>
      <vt:lpstr>Vlastnosti algoritmu</vt:lpstr>
      <vt:lpstr>Zápis algoritmů</vt:lpstr>
      <vt:lpstr>Algoritmizace</vt:lpstr>
      <vt:lpstr>Příklady slovního zápisu alg.</vt:lpstr>
      <vt:lpstr>Příklady slovního zápisu alg.</vt:lpstr>
      <vt:lpstr>Příklady slovního zápisu alg.</vt:lpstr>
      <vt:lpstr>Příklady k procvičení  – slovní zápis algoritmů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algoritmizace</dc:title>
  <dc:creator>jitka</dc:creator>
  <cp:lastModifiedBy>jitka</cp:lastModifiedBy>
  <cp:revision>5</cp:revision>
  <dcterms:created xsi:type="dcterms:W3CDTF">2015-01-14T20:59:17Z</dcterms:created>
  <dcterms:modified xsi:type="dcterms:W3CDTF">2015-01-21T18:58:00Z</dcterms:modified>
</cp:coreProperties>
</file>