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406640" cy="1472184"/>
          </a:xfrm>
        </p:spPr>
        <p:txBody>
          <a:bodyPr/>
          <a:lstStyle/>
          <a:p>
            <a:r>
              <a:rPr lang="cs-CZ" dirty="0" smtClean="0"/>
              <a:t>Grafický zápis algoritmů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b="1" dirty="0" smtClean="0"/>
              <a:t>vývojové diagramy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7406640" cy="744488"/>
          </a:xfrm>
        </p:spPr>
        <p:txBody>
          <a:bodyPr>
            <a:normAutofit fontScale="25000" lnSpcReduction="20000"/>
          </a:bodyPr>
          <a:lstStyle/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r>
              <a:rPr lang="cs-CZ" sz="8000" b="1" dirty="0" smtClean="0"/>
              <a:t>JK, 2015</a:t>
            </a:r>
            <a:endParaRPr lang="cs-CZ" sz="8000" b="1" dirty="0"/>
          </a:p>
        </p:txBody>
      </p:sp>
      <p:sp>
        <p:nvSpPr>
          <p:cNvPr id="4" name="Podnadpis 2"/>
          <p:cNvSpPr>
            <a:spLocks noGrp="1"/>
          </p:cNvSpPr>
          <p:nvPr/>
        </p:nvSpPr>
        <p:spPr>
          <a:xfrm>
            <a:off x="1187624" y="2132856"/>
            <a:ext cx="7406640" cy="3312368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endParaRPr lang="cs-CZ" dirty="0" smtClean="0"/>
          </a:p>
          <a:p>
            <a:r>
              <a:rPr lang="cs-CZ" dirty="0" smtClean="0"/>
              <a:t>Obsah: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Vývojové diagramy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Značky vývojových diagramů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Zápis algoritmů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Vývojové diagramy k slovně zapsaným algoritmům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Příklady k procvičení</a:t>
            </a:r>
          </a:p>
          <a:p>
            <a:pPr algn="r"/>
            <a:endParaRPr lang="cs-CZ" dirty="0" smtClean="0"/>
          </a:p>
          <a:p>
            <a:pPr algn="r"/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Vývojové diagramy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z mnoha </a:t>
            </a:r>
            <a:r>
              <a:rPr lang="cs-CZ" dirty="0" smtClean="0"/>
              <a:t>způsobů znázornění </a:t>
            </a:r>
            <a:r>
              <a:rPr lang="cs-CZ" dirty="0" smtClean="0"/>
              <a:t>algoritmů</a:t>
            </a:r>
          </a:p>
          <a:p>
            <a:r>
              <a:rPr lang="cs-CZ" dirty="0" smtClean="0"/>
              <a:t>Používá se několik </a:t>
            </a:r>
            <a:r>
              <a:rPr lang="cs-CZ" dirty="0" smtClean="0"/>
              <a:t>typů značek, z nichž každé je přiřazen určitý </a:t>
            </a:r>
            <a:r>
              <a:rPr lang="cs-CZ" dirty="0" smtClean="0"/>
              <a:t>význam</a:t>
            </a:r>
          </a:p>
          <a:p>
            <a:r>
              <a:rPr lang="cs-CZ" dirty="0" smtClean="0"/>
              <a:t>Do těchto značek se vpisují operace nebo skupiny operací, které se mají provést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Značky vývojových diagramů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03648" y="1196752"/>
          <a:ext cx="7499350" cy="557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5411118"/>
              </a:tblGrid>
              <a:tr h="363590">
                <a:tc>
                  <a:txBody>
                    <a:bodyPr/>
                    <a:lstStyle/>
                    <a:p>
                      <a:r>
                        <a:rPr lang="cs-CZ" dirty="0" smtClean="0"/>
                        <a:t>Značka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1014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Začátek</a:t>
                      </a:r>
                      <a:r>
                        <a:rPr lang="cs-CZ" dirty="0" smtClean="0"/>
                        <a:t> algoritmu (Start algoritmu)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0590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Konec</a:t>
                      </a:r>
                      <a:r>
                        <a:rPr lang="cs-CZ" dirty="0" smtClean="0"/>
                        <a:t> algoritmu</a:t>
                      </a:r>
                      <a:endParaRPr lang="cs-CZ" dirty="0"/>
                    </a:p>
                  </a:txBody>
                  <a:tcPr/>
                </a:tc>
              </a:tr>
              <a:tr h="158385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Zpracování</a:t>
                      </a:r>
                    </a:p>
                    <a:p>
                      <a:r>
                        <a:rPr lang="cs-CZ" dirty="0" smtClean="0"/>
                        <a:t>Např.: A </a:t>
                      </a:r>
                      <a:r>
                        <a:rPr lang="en-US" dirty="0" smtClean="0"/>
                        <a:t>:</a:t>
                      </a:r>
                      <a:r>
                        <a:rPr lang="cs-CZ" dirty="0" smtClean="0"/>
                        <a:t>= A+B</a:t>
                      </a:r>
                    </a:p>
                    <a:p>
                      <a:r>
                        <a:rPr lang="cs-CZ" sz="1600" dirty="0" smtClean="0"/>
                        <a:t>Znázorňuje</a:t>
                      </a:r>
                      <a:r>
                        <a:rPr lang="cs-CZ" sz="1600" baseline="0" dirty="0" smtClean="0"/>
                        <a:t> nějakou činnost, během které dochází ke změně dat (může být zapsáno více instrukcí, každá instrukce musí být tak podrobná, že ji lze vykonat najednou)</a:t>
                      </a:r>
                      <a:endParaRPr lang="cs-CZ" sz="1600" dirty="0"/>
                    </a:p>
                  </a:txBody>
                  <a:tcPr/>
                </a:tc>
              </a:tr>
              <a:tr h="152409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Blok rozhodování</a:t>
                      </a:r>
                    </a:p>
                    <a:p>
                      <a:r>
                        <a:rPr lang="cs-CZ" sz="1600" dirty="0" smtClean="0"/>
                        <a:t>Zapisuje se podmínka – slouží k větvení programu</a:t>
                      </a:r>
                    </a:p>
                    <a:p>
                      <a:r>
                        <a:rPr lang="cs-CZ" sz="1600" dirty="0" smtClean="0"/>
                        <a:t>Je-li </a:t>
                      </a:r>
                      <a:r>
                        <a:rPr lang="cs-CZ" sz="1600" dirty="0" err="1" smtClean="0"/>
                        <a:t>podm</a:t>
                      </a:r>
                      <a:r>
                        <a:rPr lang="cs-CZ" sz="1600" dirty="0" smtClean="0"/>
                        <a:t>. splněna, pokračuje se větví +, není-li splněna, pokračuje se větví – </a:t>
                      </a:r>
                    </a:p>
                    <a:p>
                      <a:r>
                        <a:rPr lang="cs-CZ" sz="1600" dirty="0" smtClean="0"/>
                        <a:t>(obě větve se dají zapisovat z bočních vrcholů) </a:t>
                      </a:r>
                      <a:br>
                        <a:rPr lang="cs-CZ" sz="1600" dirty="0" smtClean="0"/>
                      </a:b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4" descr="http://www.spsemoh.cz/vyuka/algor/images/zbeg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56792"/>
            <a:ext cx="8286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http://www.spsemoh.cz/vyuka/algor/images/zend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636912"/>
            <a:ext cx="8286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http://www.spsemoh.cz/vyuka/algor/images/zp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789040"/>
            <a:ext cx="124777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http://www.spsemoh.cz/vyuka/algor/images/zif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5301208"/>
            <a:ext cx="11521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Značky vývojových algoritmů (</a:t>
            </a:r>
            <a:r>
              <a:rPr lang="cs-CZ" dirty="0" err="1" smtClean="0"/>
              <a:t>pokr</a:t>
            </a:r>
            <a:r>
              <a:rPr lang="cs-CZ" dirty="0" smtClean="0"/>
              <a:t>.)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664" y="1340768"/>
          <a:ext cx="7200800" cy="532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643"/>
                <a:gridCol w="4706157"/>
              </a:tblGrid>
              <a:tr h="456765">
                <a:tc>
                  <a:txBody>
                    <a:bodyPr/>
                    <a:lstStyle/>
                    <a:p>
                      <a:r>
                        <a:rPr lang="cs-CZ" dirty="0" smtClean="0"/>
                        <a:t>Značka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24777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Vstup</a:t>
                      </a:r>
                      <a:r>
                        <a:rPr lang="cs-CZ" dirty="0" smtClean="0"/>
                        <a:t> nebo </a:t>
                      </a:r>
                      <a:r>
                        <a:rPr lang="cs-CZ" b="1" dirty="0" smtClean="0"/>
                        <a:t>Výstup</a:t>
                      </a:r>
                      <a:r>
                        <a:rPr lang="cs-CZ" dirty="0" smtClean="0"/>
                        <a:t/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Je třeba</a:t>
                      </a:r>
                      <a:r>
                        <a:rPr lang="cs-CZ" baseline="0" dirty="0" smtClean="0"/>
                        <a:t>, aby se do programu dostala data, která </a:t>
                      </a:r>
                      <a:r>
                        <a:rPr lang="cs-CZ" baseline="0" dirty="0" err="1" smtClean="0"/>
                        <a:t>alg</a:t>
                      </a:r>
                      <a:r>
                        <a:rPr lang="cs-CZ" baseline="0" dirty="0" smtClean="0"/>
                        <a:t>. potřebuje ke své činnosti – z klávesnice, z datového souboru – to je vstup (INPUT)</a:t>
                      </a:r>
                    </a:p>
                    <a:p>
                      <a:r>
                        <a:rPr lang="cs-CZ" baseline="0" dirty="0" smtClean="0"/>
                        <a:t>Nakonec se uživatel potřebuje dozvědět výsledky zpracování – na monitoru, na tiskárně, načíst do souboru – to je výstup (OUTPUT)</a:t>
                      </a:r>
                      <a:endParaRPr lang="cs-CZ" dirty="0"/>
                    </a:p>
                  </a:txBody>
                  <a:tcPr/>
                </a:tc>
              </a:tr>
              <a:tr h="126776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Blok pro </a:t>
                      </a:r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cyklus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 známým počtem průchodů (běžně např. FOR cyklus)</a:t>
                      </a:r>
                      <a:endParaRPr lang="cs-CZ" dirty="0"/>
                    </a:p>
                  </a:txBody>
                  <a:tcPr/>
                </a:tc>
              </a:tr>
              <a:tr h="11262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Spojka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(pro rozsáhlé diagramy, rozdělené do několika částí)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Obrázek 5" descr="http://www.spsemoh.cz/vyuka/algor/images/zio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17281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http://www.spsemoh.cz/vyuka/algor/images/zfor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365104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http://www.spsemoh.cz/vyuka/algor/images/zsp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5805264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Vývojové diagramy k slovně zapsaným algoritmům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4144504" cy="48006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Příklad 2: Algoritmus zatloukání hřebíků</a:t>
            </a:r>
          </a:p>
          <a:p>
            <a:r>
              <a:rPr lang="cs-CZ" sz="2400" b="1" dirty="0" smtClean="0"/>
              <a:t>Slovní popis: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Vezmi kladivo a hřebík </a:t>
            </a:r>
          </a:p>
          <a:p>
            <a:r>
              <a:rPr lang="cs-CZ" sz="2400" dirty="0" smtClean="0"/>
              <a:t>Přilož hřebík k desce </a:t>
            </a:r>
          </a:p>
          <a:p>
            <a:r>
              <a:rPr lang="cs-CZ" sz="2400" dirty="0" smtClean="0"/>
              <a:t>Uhoď kladivem na hlavičku </a:t>
            </a:r>
          </a:p>
          <a:p>
            <a:r>
              <a:rPr lang="cs-CZ" sz="2400" dirty="0" smtClean="0"/>
              <a:t>Je hřebík zatlučen? </a:t>
            </a:r>
            <a:br>
              <a:rPr lang="cs-CZ" sz="2400" dirty="0" smtClean="0"/>
            </a:br>
            <a:r>
              <a:rPr lang="cs-CZ" sz="2400" dirty="0" smtClean="0"/>
              <a:t> ANO - pokračuj bodem 5 </a:t>
            </a:r>
            <a:br>
              <a:rPr lang="cs-CZ" sz="2400" dirty="0" smtClean="0"/>
            </a:br>
            <a:r>
              <a:rPr lang="cs-CZ" sz="2400" dirty="0" smtClean="0"/>
              <a:t> NE - vrať se na bod 3 </a:t>
            </a:r>
          </a:p>
          <a:p>
            <a:r>
              <a:rPr lang="cs-CZ" sz="2400" dirty="0" smtClean="0"/>
              <a:t>Ukonči činnost a odlož kladivo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52120" y="1556793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Vývojový diagram: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/>
          </a:p>
        </p:txBody>
      </p:sp>
      <p:pic>
        <p:nvPicPr>
          <p:cNvPr id="5122" name="Picture 2" descr="http://www.spsemoh.cz/vyuka/algor/images/sp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1" y="1988840"/>
            <a:ext cx="3148215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Vývojové diagramy k slovně zapsaným algoritmům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3928480" cy="4213448"/>
          </a:xfrm>
        </p:spPr>
        <p:txBody>
          <a:bodyPr>
            <a:normAutofit fontScale="85000" lnSpcReduction="20000"/>
          </a:bodyPr>
          <a:lstStyle/>
          <a:p>
            <a:r>
              <a:rPr lang="cs-CZ" sz="3100" b="1" dirty="0" smtClean="0"/>
              <a:t>Příklad 3: Algoritmus přechodu křižovatky, řízené semaforem</a:t>
            </a:r>
          </a:p>
          <a:p>
            <a:r>
              <a:rPr lang="cs-CZ" sz="3100" b="1" dirty="0" smtClean="0"/>
              <a:t>Slovní popis: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Dojdi až k semaforu </a:t>
            </a:r>
          </a:p>
          <a:p>
            <a:r>
              <a:rPr lang="cs-CZ" sz="3100" dirty="0" smtClean="0"/>
              <a:t>Svítí na semaforu červená? </a:t>
            </a:r>
            <a:br>
              <a:rPr lang="cs-CZ" sz="3100" dirty="0" smtClean="0"/>
            </a:br>
            <a:r>
              <a:rPr lang="cs-CZ" sz="3100" dirty="0" smtClean="0"/>
              <a:t> ANO - čekej, vrať se na bod 2 </a:t>
            </a:r>
            <a:br>
              <a:rPr lang="cs-CZ" sz="3100" dirty="0" smtClean="0"/>
            </a:br>
            <a:r>
              <a:rPr lang="cs-CZ" sz="3100" dirty="0" smtClean="0"/>
              <a:t> NE - pokračuj bodem 3 </a:t>
            </a:r>
          </a:p>
          <a:p>
            <a:r>
              <a:rPr lang="cs-CZ" sz="3100" dirty="0" smtClean="0"/>
              <a:t>Přejdi ulici přes přechod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96136" y="14127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Vývojový diagram:</a:t>
            </a:r>
            <a:endParaRPr lang="cs-CZ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Vývojový diagram:</a:t>
            </a: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9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098" name="Picture 2" descr="http://www.spsemoh.cz/vyuka/algor/images/sp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88840"/>
            <a:ext cx="3547061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Řešené příklady – příklad 1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4360528" cy="4800600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Formulace problému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</a:t>
            </a:r>
            <a:r>
              <a:rPr lang="cs-CZ" sz="2000" b="1" dirty="0" smtClean="0"/>
              <a:t>Sestavte </a:t>
            </a:r>
            <a:r>
              <a:rPr lang="cs-CZ" sz="2000" b="1" dirty="0" smtClean="0"/>
              <a:t>algoritmus na </a:t>
            </a:r>
            <a:r>
              <a:rPr lang="cs-CZ" sz="2000" b="1" dirty="0" smtClean="0"/>
              <a:t>	součet </a:t>
            </a:r>
            <a:r>
              <a:rPr lang="cs-CZ" sz="2000" b="1" dirty="0" smtClean="0"/>
              <a:t>čísel A,B,C,D a </a:t>
            </a:r>
            <a:r>
              <a:rPr lang="cs-CZ" sz="2000" b="1" dirty="0" smtClean="0"/>
              <a:t>	vytisknutí </a:t>
            </a:r>
            <a:r>
              <a:rPr lang="cs-CZ" sz="2000" b="1" dirty="0" smtClean="0"/>
              <a:t>jejich součtu. </a:t>
            </a:r>
          </a:p>
          <a:p>
            <a:r>
              <a:rPr lang="cs-CZ" sz="2000" dirty="0" smtClean="0"/>
              <a:t>Analýza úlohy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</a:t>
            </a:r>
            <a:r>
              <a:rPr lang="cs-CZ" sz="2000" i="1" dirty="0" smtClean="0"/>
              <a:t>Vstupní </a:t>
            </a:r>
            <a:r>
              <a:rPr lang="cs-CZ" sz="2000" i="1" dirty="0" smtClean="0"/>
              <a:t>údaje</a:t>
            </a:r>
            <a:r>
              <a:rPr lang="cs-CZ" sz="2000" dirty="0" smtClean="0"/>
              <a:t>: čísla A, B, C, D</a:t>
            </a:r>
            <a:br>
              <a:rPr lang="cs-CZ" sz="2000" dirty="0" smtClean="0"/>
            </a:br>
            <a:r>
              <a:rPr lang="cs-CZ" sz="2000" dirty="0" smtClean="0"/>
              <a:t>	</a:t>
            </a:r>
            <a:r>
              <a:rPr lang="cs-CZ" sz="2000" i="1" dirty="0" smtClean="0"/>
              <a:t>Výstupní </a:t>
            </a:r>
            <a:r>
              <a:rPr lang="cs-CZ" sz="2000" i="1" dirty="0" smtClean="0"/>
              <a:t>údaje</a:t>
            </a:r>
            <a:r>
              <a:rPr lang="cs-CZ" sz="2000" dirty="0" smtClean="0"/>
              <a:t>: SOUČET</a:t>
            </a:r>
            <a:br>
              <a:rPr lang="cs-CZ" sz="2000" dirty="0" smtClean="0"/>
            </a:br>
            <a:r>
              <a:rPr lang="cs-CZ" sz="2000" dirty="0" smtClean="0"/>
              <a:t>	</a:t>
            </a:r>
            <a:r>
              <a:rPr lang="cs-CZ" sz="2000" i="1" dirty="0" smtClean="0"/>
              <a:t>Analýza</a:t>
            </a:r>
            <a:r>
              <a:rPr lang="cs-CZ" sz="2000" dirty="0" smtClean="0"/>
              <a:t>: SOUČET= A+B+C+D </a:t>
            </a:r>
          </a:p>
          <a:p>
            <a:r>
              <a:rPr lang="cs-CZ" sz="2000" dirty="0" smtClean="0"/>
              <a:t>Sestavení </a:t>
            </a:r>
            <a:r>
              <a:rPr lang="cs-CZ" sz="2000" dirty="0" smtClean="0"/>
              <a:t>algoritmu: </a:t>
            </a:r>
            <a:br>
              <a:rPr lang="cs-CZ" sz="2000" dirty="0" smtClean="0"/>
            </a:br>
            <a:r>
              <a:rPr lang="cs-CZ" sz="2000" dirty="0" smtClean="0"/>
              <a:t>	</a:t>
            </a:r>
            <a:r>
              <a:rPr lang="cs-CZ" sz="2000" b="1" dirty="0" smtClean="0"/>
              <a:t>Slovní popis:</a:t>
            </a:r>
          </a:p>
          <a:p>
            <a:pPr marL="859536" lvl="1" indent="-457200">
              <a:buFont typeface="+mj-lt"/>
              <a:buAutoNum type="arabicPeriod"/>
            </a:pPr>
            <a:r>
              <a:rPr lang="cs-CZ" sz="2000" dirty="0" smtClean="0"/>
              <a:t>Čti </a:t>
            </a:r>
            <a:r>
              <a:rPr lang="cs-CZ" sz="2000" dirty="0" smtClean="0"/>
              <a:t>A,B,C,D</a:t>
            </a:r>
          </a:p>
          <a:p>
            <a:pPr marL="859536" lvl="1" indent="-457200">
              <a:buFont typeface="+mj-lt"/>
              <a:buAutoNum type="arabicPeriod"/>
            </a:pPr>
            <a:r>
              <a:rPr lang="cs-CZ" sz="2000" dirty="0" smtClean="0"/>
              <a:t>SOUČET= A+B+C+D </a:t>
            </a:r>
          </a:p>
          <a:p>
            <a:pPr marL="859536" lvl="1" indent="-457200">
              <a:buFont typeface="+mj-lt"/>
              <a:buAutoNum type="arabicPeriod"/>
            </a:pPr>
            <a:r>
              <a:rPr lang="cs-CZ" sz="2000" dirty="0" smtClean="0"/>
              <a:t>Piš SOUČET </a:t>
            </a:r>
          </a:p>
          <a:p>
            <a:pPr marL="859536" lvl="1" indent="-457200">
              <a:buFont typeface="+mj-lt"/>
              <a:buAutoNum type="arabicPeriod"/>
            </a:pPr>
            <a:r>
              <a:rPr lang="cs-CZ" sz="2000" dirty="0" smtClean="0"/>
              <a:t>Konec </a:t>
            </a:r>
            <a:endParaRPr lang="cs-CZ" sz="2000" dirty="0"/>
          </a:p>
        </p:txBody>
      </p:sp>
      <p:pic>
        <p:nvPicPr>
          <p:cNvPr id="3074" name="Picture 2" descr="http://www.spsemoh.cz/vyuka/algor/images/souce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124744"/>
            <a:ext cx="2524125" cy="2600325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5796136" y="3933056"/>
            <a:ext cx="2880320" cy="230832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Zápis programu (Pascal)</a:t>
            </a:r>
          </a:p>
          <a:p>
            <a:r>
              <a:rPr lang="cs-CZ" dirty="0" smtClean="0">
                <a:latin typeface="Arial Unicode MS" pitchFamily="34" charset="-128"/>
                <a:cs typeface="Arial" pitchFamily="34" charset="0"/>
              </a:rPr>
              <a:t>var A,B,C,D,S : </a:t>
            </a:r>
            <a:r>
              <a:rPr lang="cs-CZ" dirty="0" err="1" smtClean="0">
                <a:latin typeface="Arial Unicode MS" pitchFamily="34" charset="-128"/>
                <a:cs typeface="Arial" pitchFamily="34" charset="0"/>
              </a:rPr>
              <a:t>integer</a:t>
            </a:r>
            <a:r>
              <a:rPr lang="cs-CZ" dirty="0" smtClean="0">
                <a:latin typeface="Arial Unicode MS" pitchFamily="34" charset="-128"/>
                <a:cs typeface="Arial" pitchFamily="34" charset="0"/>
              </a:rPr>
              <a:t>; </a:t>
            </a:r>
            <a:r>
              <a:rPr lang="cs-CZ" dirty="0" err="1" smtClean="0">
                <a:latin typeface="Arial Unicode MS" pitchFamily="34" charset="-128"/>
                <a:cs typeface="Arial" pitchFamily="34" charset="0"/>
              </a:rPr>
              <a:t>begin</a:t>
            </a:r>
            <a:r>
              <a:rPr lang="cs-CZ" dirty="0" smtClean="0">
                <a:latin typeface="Arial Unicode MS" pitchFamily="34" charset="-128"/>
                <a:cs typeface="Arial" pitchFamily="34" charset="0"/>
              </a:rPr>
              <a:t> </a:t>
            </a:r>
            <a:endParaRPr lang="cs-CZ" dirty="0" smtClean="0">
              <a:latin typeface="Arial Unicode MS" pitchFamily="34" charset="-128"/>
              <a:cs typeface="Arial" pitchFamily="34" charset="0"/>
            </a:endParaRPr>
          </a:p>
          <a:p>
            <a:pPr marL="361950"/>
            <a:r>
              <a:rPr lang="cs-CZ" dirty="0" err="1" smtClean="0">
                <a:latin typeface="Arial Unicode MS" pitchFamily="34" charset="-128"/>
                <a:cs typeface="Arial" pitchFamily="34" charset="0"/>
              </a:rPr>
              <a:t>readln</a:t>
            </a:r>
            <a:r>
              <a:rPr lang="cs-CZ" dirty="0" smtClean="0">
                <a:latin typeface="Arial Unicode MS" pitchFamily="34" charset="-128"/>
                <a:cs typeface="Arial" pitchFamily="34" charset="0"/>
              </a:rPr>
              <a:t>(A,B,C,D</a:t>
            </a:r>
            <a:r>
              <a:rPr lang="cs-CZ" dirty="0" smtClean="0">
                <a:latin typeface="Arial Unicode MS" pitchFamily="34" charset="-128"/>
                <a:cs typeface="Arial" pitchFamily="34" charset="0"/>
              </a:rPr>
              <a:t>); </a:t>
            </a:r>
            <a:r>
              <a:rPr lang="cs-CZ" dirty="0" smtClean="0">
                <a:latin typeface="Arial Unicode MS" pitchFamily="34" charset="-128"/>
                <a:cs typeface="Arial" pitchFamily="34" charset="0"/>
              </a:rPr>
              <a:t>          S</a:t>
            </a:r>
            <a:r>
              <a:rPr lang="cs-CZ" dirty="0" smtClean="0">
                <a:latin typeface="Arial Unicode MS" pitchFamily="34" charset="-128"/>
                <a:cs typeface="Arial" pitchFamily="34" charset="0"/>
              </a:rPr>
              <a:t>:=A+B+C+D; </a:t>
            </a:r>
            <a:endParaRPr lang="cs-CZ" dirty="0" smtClean="0">
              <a:latin typeface="Arial Unicode MS" pitchFamily="34" charset="-128"/>
              <a:cs typeface="Arial" pitchFamily="34" charset="0"/>
            </a:endParaRPr>
          </a:p>
          <a:p>
            <a:pPr marL="361950"/>
            <a:r>
              <a:rPr lang="cs-CZ" dirty="0" err="1" smtClean="0">
                <a:latin typeface="Arial Unicode MS" pitchFamily="34" charset="-128"/>
                <a:cs typeface="Arial" pitchFamily="34" charset="0"/>
              </a:rPr>
              <a:t>writeln</a:t>
            </a:r>
            <a:r>
              <a:rPr lang="cs-CZ" dirty="0" smtClean="0">
                <a:latin typeface="Arial Unicode MS" pitchFamily="34" charset="-128"/>
                <a:cs typeface="Arial" pitchFamily="34" charset="0"/>
              </a:rPr>
              <a:t>(S</a:t>
            </a:r>
            <a:r>
              <a:rPr lang="cs-CZ" dirty="0" smtClean="0">
                <a:latin typeface="Arial Unicode MS" pitchFamily="34" charset="-128"/>
                <a:cs typeface="Arial" pitchFamily="34" charset="0"/>
              </a:rPr>
              <a:t>); </a:t>
            </a:r>
            <a:endParaRPr lang="cs-CZ" dirty="0" smtClean="0">
              <a:latin typeface="Arial Unicode MS" pitchFamily="34" charset="-128"/>
              <a:cs typeface="Arial" pitchFamily="34" charset="0"/>
            </a:endParaRPr>
          </a:p>
          <a:p>
            <a:r>
              <a:rPr lang="cs-CZ" dirty="0" err="1" smtClean="0">
                <a:latin typeface="Arial Unicode MS" pitchFamily="34" charset="-128"/>
                <a:cs typeface="Arial" pitchFamily="34" charset="0"/>
              </a:rPr>
              <a:t>end</a:t>
            </a:r>
            <a:r>
              <a:rPr lang="cs-CZ" dirty="0" smtClean="0">
                <a:latin typeface="Arial Unicode MS" pitchFamily="34" charset="-128"/>
                <a:cs typeface="Arial" pitchFamily="34" charset="0"/>
              </a:rPr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368640" cy="99412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Řešené příklady – příklad </a:t>
            </a:r>
            <a:r>
              <a:rPr lang="cs-CZ" sz="3200" dirty="0" smtClean="0"/>
              <a:t>2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3496432" cy="480060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Formulace problému </a:t>
            </a:r>
            <a:r>
              <a:rPr lang="cs-CZ" dirty="0" smtClean="0"/>
              <a:t>	</a:t>
            </a:r>
            <a:r>
              <a:rPr lang="cs-CZ" b="1" dirty="0" smtClean="0"/>
              <a:t>Sestavte </a:t>
            </a:r>
            <a:r>
              <a:rPr lang="cs-CZ" b="1" dirty="0" smtClean="0"/>
              <a:t>algoritmus </a:t>
            </a:r>
            <a:r>
              <a:rPr lang="cs-CZ" b="1" dirty="0" smtClean="0"/>
              <a:t>	pro </a:t>
            </a:r>
            <a:r>
              <a:rPr lang="cs-CZ" b="1" dirty="0" smtClean="0"/>
              <a:t>výpočet obsahu </a:t>
            </a:r>
            <a:r>
              <a:rPr lang="cs-CZ" b="1" dirty="0" smtClean="0"/>
              <a:t>	kruhu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Analýza úlohy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i="1" dirty="0" smtClean="0"/>
              <a:t>Vstupní </a:t>
            </a:r>
            <a:r>
              <a:rPr lang="cs-CZ" i="1" dirty="0" smtClean="0"/>
              <a:t>údaje</a:t>
            </a:r>
            <a:r>
              <a:rPr lang="cs-CZ" dirty="0" smtClean="0"/>
              <a:t>: poloměr R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i="1" dirty="0" smtClean="0"/>
              <a:t>Výstupní </a:t>
            </a:r>
            <a:r>
              <a:rPr lang="cs-CZ" i="1" dirty="0" smtClean="0"/>
              <a:t>údaje</a:t>
            </a:r>
            <a:r>
              <a:rPr lang="cs-CZ" dirty="0" smtClean="0"/>
              <a:t>: obsah S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i="1" dirty="0" smtClean="0"/>
              <a:t>Analýza</a:t>
            </a:r>
            <a:r>
              <a:rPr lang="cs-CZ" dirty="0" smtClean="0"/>
              <a:t>: </a:t>
            </a:r>
            <a:r>
              <a:rPr lang="cs-CZ" dirty="0" smtClean="0"/>
              <a:t>S = pí * r * </a:t>
            </a:r>
            <a:r>
              <a:rPr lang="cs-CZ" dirty="0" err="1" smtClean="0"/>
              <a:t>r</a:t>
            </a:r>
            <a:endParaRPr lang="cs-CZ" dirty="0" smtClean="0"/>
          </a:p>
          <a:p>
            <a:r>
              <a:rPr lang="cs-CZ" dirty="0" smtClean="0"/>
              <a:t>Sestavení algoritmu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b="1" dirty="0" smtClean="0"/>
              <a:t>Slovní </a:t>
            </a:r>
            <a:r>
              <a:rPr lang="cs-CZ" b="1" dirty="0" smtClean="0"/>
              <a:t>popis:</a:t>
            </a:r>
            <a:r>
              <a:rPr lang="cs-CZ" dirty="0" smtClean="0"/>
              <a:t> </a:t>
            </a:r>
            <a:endParaRPr lang="cs-CZ" dirty="0" smtClean="0"/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Čti </a:t>
            </a:r>
            <a:r>
              <a:rPr lang="cs-CZ" dirty="0" smtClean="0"/>
              <a:t>R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Je R &gt;0 ?</a:t>
            </a:r>
            <a:br>
              <a:rPr lang="cs-CZ" dirty="0" smtClean="0"/>
            </a:br>
            <a:r>
              <a:rPr lang="cs-CZ" dirty="0" smtClean="0"/>
              <a:t>ANO - jdi na 3.</a:t>
            </a:r>
            <a:br>
              <a:rPr lang="cs-CZ" dirty="0" smtClean="0"/>
            </a:br>
            <a:r>
              <a:rPr lang="cs-CZ" dirty="0" smtClean="0"/>
              <a:t>NE - jdi na 5</a:t>
            </a:r>
            <a:r>
              <a:rPr lang="cs-CZ" dirty="0" smtClean="0"/>
              <a:t>.</a:t>
            </a:r>
            <a:endParaRPr lang="cs-CZ" dirty="0" smtClean="0"/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S= </a:t>
            </a:r>
            <a:r>
              <a:rPr lang="cs-CZ" dirty="0" err="1" smtClean="0"/>
              <a:t>pi</a:t>
            </a:r>
            <a:r>
              <a:rPr lang="cs-CZ" dirty="0" smtClean="0"/>
              <a:t>*R*R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Piš S a jdi na 6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Piš Poloměr musí být kladný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Konec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http://www.spsemoh.cz/vyuka/algor/images/skruh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6632"/>
            <a:ext cx="2899170" cy="3672408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860032" y="3717032"/>
            <a:ext cx="4067944" cy="304698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Zápis programu (Pascal)</a:t>
            </a:r>
          </a:p>
          <a:p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var R,S : </a:t>
            </a:r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real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; </a:t>
            </a:r>
            <a:endParaRPr lang="cs-CZ" sz="1400" dirty="0" smtClean="0">
              <a:latin typeface="Arial Unicode MS" pitchFamily="34" charset="-128"/>
              <a:cs typeface="Arial" pitchFamily="34" charset="0"/>
            </a:endParaRPr>
          </a:p>
          <a:p>
            <a:pPr indent="180975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begin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indent="361950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readln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(R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); </a:t>
            </a:r>
            <a:endParaRPr lang="cs-CZ" sz="1400" dirty="0" smtClean="0">
              <a:latin typeface="Arial Unicode MS" pitchFamily="34" charset="-128"/>
              <a:cs typeface="Arial" pitchFamily="34" charset="0"/>
            </a:endParaRPr>
          </a:p>
          <a:p>
            <a:pPr indent="361950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if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R&gt;0 </a:t>
            </a:r>
            <a:endParaRPr lang="cs-CZ" sz="1400" dirty="0" smtClean="0">
              <a:latin typeface="Arial Unicode MS" pitchFamily="34" charset="-128"/>
              <a:cs typeface="Arial" pitchFamily="34" charset="0"/>
            </a:endParaRPr>
          </a:p>
          <a:p>
            <a:pPr indent="628650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then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indent="809625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begin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indent="990600"/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S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:=pi*R*R; </a:t>
            </a:r>
            <a:endParaRPr lang="cs-CZ" sz="1400" dirty="0" smtClean="0">
              <a:latin typeface="Arial Unicode MS" pitchFamily="34" charset="-128"/>
              <a:cs typeface="Arial" pitchFamily="34" charset="0"/>
            </a:endParaRPr>
          </a:p>
          <a:p>
            <a:pPr indent="990600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writeln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('Obsah kruhu je : ',S); </a:t>
            </a:r>
            <a:endParaRPr lang="cs-CZ" sz="1400" dirty="0" smtClean="0">
              <a:latin typeface="Arial Unicode MS" pitchFamily="34" charset="-128"/>
              <a:cs typeface="Arial" pitchFamily="34" charset="0"/>
            </a:endParaRPr>
          </a:p>
          <a:p>
            <a:pPr indent="809625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end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indent="628650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else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indent="990600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writeln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('Poloměr musí být kladný'); </a:t>
            </a:r>
            <a:endParaRPr lang="cs-CZ" sz="1400" dirty="0" smtClean="0">
              <a:latin typeface="Arial Unicode MS" pitchFamily="34" charset="-128"/>
              <a:cs typeface="Arial" pitchFamily="34" charset="0"/>
            </a:endParaRPr>
          </a:p>
          <a:p>
            <a:pPr indent="180975"/>
            <a:r>
              <a:rPr lang="cs-CZ" sz="1400" dirty="0" err="1" smtClean="0">
                <a:latin typeface="Arial Unicode MS" pitchFamily="34" charset="-128"/>
                <a:cs typeface="Arial" pitchFamily="34" charset="0"/>
              </a:rPr>
              <a:t>end</a:t>
            </a:r>
            <a:r>
              <a:rPr lang="cs-CZ" sz="1400" dirty="0" smtClean="0">
                <a:latin typeface="Arial Unicode MS" pitchFamily="34" charset="-128"/>
                <a:cs typeface="Arial" pitchFamily="34" charset="0"/>
              </a:rPr>
              <a:t>.</a:t>
            </a:r>
            <a:endParaRPr lang="cs-CZ" sz="1400" dirty="0" smtClean="0"/>
          </a:p>
          <a:p>
            <a:endParaRPr lang="cs-CZ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Příklady k procvičení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600888" cy="4800600"/>
          </a:xfrm>
        </p:spPr>
        <p:txBody>
          <a:bodyPr>
            <a:normAutofit/>
          </a:bodyPr>
          <a:lstStyle/>
          <a:p>
            <a:pPr marL="85725" indent="0">
              <a:buNone/>
              <a:tabLst>
                <a:tab pos="180975" algn="l"/>
              </a:tabLst>
            </a:pPr>
            <a:r>
              <a:rPr lang="cs-CZ" dirty="0" smtClean="0"/>
              <a:t>Nakreslete vývojové diagramy k následujícím algoritmům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Výpočet objemu válce </a:t>
            </a:r>
            <a:br>
              <a:rPr lang="cs-CZ" dirty="0" smtClean="0"/>
            </a:br>
            <a:r>
              <a:rPr lang="cs-CZ" dirty="0" smtClean="0"/>
              <a:t>(obsah podstavy * výška)</a:t>
            </a:r>
            <a:endParaRPr lang="cs-CZ" dirty="0" smtClean="0"/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Obvod kruhu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Formulujte vlastní podobný problém a nakreslete k němu vývojový diagram</a:t>
            </a: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301</Words>
  <Application>Microsoft Office PowerPoint</Application>
  <PresentationFormat>Předvádění na obrazovce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Grafický zápis algoritmů (vývojové diagramy)</vt:lpstr>
      <vt:lpstr>Vývojové diagramy</vt:lpstr>
      <vt:lpstr>Značky vývojových diagramů</vt:lpstr>
      <vt:lpstr>Značky vývojových algoritmů (pokr.)</vt:lpstr>
      <vt:lpstr>Vývojové diagramy k slovně zapsaným algoritmům</vt:lpstr>
      <vt:lpstr>Vývojové diagramy k slovně zapsaným algoritmům</vt:lpstr>
      <vt:lpstr>Řešené příklady – příklad 1</vt:lpstr>
      <vt:lpstr>Řešené příklady – příklad 2</vt:lpstr>
      <vt:lpstr>Příklady k procvičení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algoritmizace</dc:title>
  <dc:creator>jitka</dc:creator>
  <cp:lastModifiedBy>jitka</cp:lastModifiedBy>
  <cp:revision>10</cp:revision>
  <dcterms:created xsi:type="dcterms:W3CDTF">2015-01-14T20:59:17Z</dcterms:created>
  <dcterms:modified xsi:type="dcterms:W3CDTF">2015-01-21T19:57:45Z</dcterms:modified>
</cp:coreProperties>
</file>